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79" r:id="rId5"/>
    <p:sldId id="885" r:id="rId6"/>
    <p:sldId id="889" r:id="rId7"/>
    <p:sldId id="884" r:id="rId8"/>
    <p:sldId id="335" r:id="rId9"/>
    <p:sldId id="873" r:id="rId10"/>
    <p:sldId id="278" r:id="rId11"/>
    <p:sldId id="257" r:id="rId12"/>
    <p:sldId id="882" r:id="rId13"/>
    <p:sldId id="887" r:id="rId14"/>
    <p:sldId id="8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17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0B74B-DD4F-4071-B4A3-5D05418790E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AD814A-9ED5-4917-8F4A-534A344656D3}">
      <dgm:prSet phldrT="[Text]" custT="1"/>
      <dgm:spPr/>
      <dgm:t>
        <a:bodyPr/>
        <a:lstStyle/>
        <a:p>
          <a:r>
            <a:rPr lang="en-GB" sz="2000" b="1" dirty="0"/>
            <a:t>Metabolic modelling group </a:t>
          </a:r>
        </a:p>
        <a:p>
          <a:r>
            <a:rPr lang="en-GB" sz="2000" b="1" dirty="0"/>
            <a:t>QIB and Oxford-Brookes</a:t>
          </a:r>
        </a:p>
      </dgm:t>
    </dgm:pt>
    <dgm:pt modelId="{E5D226CC-3B39-4130-96DD-1F5F53AD5E13}" type="parTrans" cxnId="{A778A28E-E226-4A2F-9102-6F2BF36A2963}">
      <dgm:prSet/>
      <dgm:spPr/>
      <dgm:t>
        <a:bodyPr/>
        <a:lstStyle/>
        <a:p>
          <a:endParaRPr lang="en-GB"/>
        </a:p>
      </dgm:t>
    </dgm:pt>
    <dgm:pt modelId="{C1C1048C-A97B-4551-B7F7-42FB1F4BB642}" type="sibTrans" cxnId="{A778A28E-E226-4A2F-9102-6F2BF36A2963}">
      <dgm:prSet/>
      <dgm:spPr/>
      <dgm:t>
        <a:bodyPr/>
        <a:lstStyle/>
        <a:p>
          <a:endParaRPr lang="en-GB"/>
        </a:p>
      </dgm:t>
    </dgm:pt>
    <dgm:pt modelId="{7E4426C9-F944-43E1-8A65-F999A8CDE6CF}">
      <dgm:prSet phldrT="[Text]"/>
      <dgm:spPr>
        <a:solidFill>
          <a:srgbClr val="FFC0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GB" dirty="0"/>
            <a:t>How do bacteria cause cancer in humans?</a:t>
          </a:r>
        </a:p>
      </dgm:t>
    </dgm:pt>
    <dgm:pt modelId="{9422425A-EFE8-48F9-955D-3CEACB667909}" type="parTrans" cxnId="{1026DB52-D9EA-4C30-A7DB-85A46C1ECBC8}">
      <dgm:prSet/>
      <dgm:spPr/>
      <dgm:t>
        <a:bodyPr/>
        <a:lstStyle/>
        <a:p>
          <a:endParaRPr lang="en-GB"/>
        </a:p>
      </dgm:t>
    </dgm:pt>
    <dgm:pt modelId="{01075046-28E9-4B35-B4E5-C0AF9740C834}" type="sibTrans" cxnId="{1026DB52-D9EA-4C30-A7DB-85A46C1ECBC8}">
      <dgm:prSet/>
      <dgm:spPr/>
      <dgm:t>
        <a:bodyPr/>
        <a:lstStyle/>
        <a:p>
          <a:endParaRPr lang="en-GB"/>
        </a:p>
      </dgm:t>
    </dgm:pt>
    <dgm:pt modelId="{1FA4D8C0-88A4-42CE-AC37-B8CC85EB9BD2}">
      <dgm:prSet phldrT="[Text]"/>
      <dgm:spPr>
        <a:solidFill>
          <a:srgbClr val="FFC00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/>
            <a:t>How do I grow non-culturable bacteria? </a:t>
          </a:r>
        </a:p>
      </dgm:t>
    </dgm:pt>
    <dgm:pt modelId="{1F90428B-54E2-40CC-BFAD-B89152919A26}" type="parTrans" cxnId="{F43DE533-9132-49D2-8102-01E02A4FBF6F}">
      <dgm:prSet/>
      <dgm:spPr/>
      <dgm:t>
        <a:bodyPr/>
        <a:lstStyle/>
        <a:p>
          <a:endParaRPr lang="en-GB"/>
        </a:p>
      </dgm:t>
    </dgm:pt>
    <dgm:pt modelId="{9232E5A4-2D99-4C5C-866E-00CEFBEA9FDE}" type="sibTrans" cxnId="{F43DE533-9132-49D2-8102-01E02A4FBF6F}">
      <dgm:prSet/>
      <dgm:spPr/>
      <dgm:t>
        <a:bodyPr/>
        <a:lstStyle/>
        <a:p>
          <a:endParaRPr lang="en-GB"/>
        </a:p>
      </dgm:t>
    </dgm:pt>
    <dgm:pt modelId="{F9D39C3A-25CB-4649-A4F4-B59EA87FF7A7}">
      <dgm:prSet phldrT="[Text]"/>
      <dgm:spPr>
        <a:solidFill>
          <a:srgbClr val="FFC0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GB" dirty="0"/>
            <a:t>Can we use metabolic ability to cluster bacterial isolates into biologically relevant groups? </a:t>
          </a:r>
        </a:p>
      </dgm:t>
    </dgm:pt>
    <dgm:pt modelId="{5262D39E-B8B7-4E20-A779-96E156724245}" type="parTrans" cxnId="{C73287A7-0F23-42E4-B488-D37780305C28}">
      <dgm:prSet/>
      <dgm:spPr/>
      <dgm:t>
        <a:bodyPr/>
        <a:lstStyle/>
        <a:p>
          <a:endParaRPr lang="en-GB"/>
        </a:p>
      </dgm:t>
    </dgm:pt>
    <dgm:pt modelId="{691F3C5F-17C6-4582-9AD3-2A0AB2A9D25A}" type="sibTrans" cxnId="{C73287A7-0F23-42E4-B488-D37780305C28}">
      <dgm:prSet/>
      <dgm:spPr/>
      <dgm:t>
        <a:bodyPr/>
        <a:lstStyle/>
        <a:p>
          <a:endParaRPr lang="en-GB"/>
        </a:p>
      </dgm:t>
    </dgm:pt>
    <dgm:pt modelId="{71E2E868-395A-4832-9743-AC9BA405A815}">
      <dgm:prSet phldrT="[Text]"/>
      <dgm:spPr>
        <a:solidFill>
          <a:srgbClr val="FFC0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GB" dirty="0"/>
            <a:t>Is metabolic ability involved in prosthetic joint infection for  non-aureus staphylococci?   </a:t>
          </a:r>
        </a:p>
      </dgm:t>
    </dgm:pt>
    <dgm:pt modelId="{5CCDD223-DBCC-4BD0-9ECB-5C6F6FBC0D02}" type="parTrans" cxnId="{E6071B2B-019A-4DD2-B17C-20AF48C23DE2}">
      <dgm:prSet/>
      <dgm:spPr/>
      <dgm:t>
        <a:bodyPr/>
        <a:lstStyle/>
        <a:p>
          <a:endParaRPr lang="en-GB"/>
        </a:p>
      </dgm:t>
    </dgm:pt>
    <dgm:pt modelId="{C60DB4C4-3BB9-42D6-87D7-187693E264A3}" type="sibTrans" cxnId="{E6071B2B-019A-4DD2-B17C-20AF48C23DE2}">
      <dgm:prSet/>
      <dgm:spPr/>
      <dgm:t>
        <a:bodyPr/>
        <a:lstStyle/>
        <a:p>
          <a:endParaRPr lang="en-GB"/>
        </a:p>
      </dgm:t>
    </dgm:pt>
    <dgm:pt modelId="{FA7923AC-392A-4E7F-8061-C8BC1CAB5C78}">
      <dgm:prSet phldrT="[Text]"/>
      <dgm:spPr/>
      <dgm:t>
        <a:bodyPr/>
        <a:lstStyle/>
        <a:p>
          <a:r>
            <a:rPr lang="en-GB" dirty="0"/>
            <a:t>What is the metabolic basis for niche adaptation? </a:t>
          </a:r>
          <a:r>
            <a:rPr lang="en-GB" dirty="0" err="1"/>
            <a:t>E.g</a:t>
          </a:r>
          <a:r>
            <a:rPr lang="en-GB" dirty="0"/>
            <a:t> UTI</a:t>
          </a:r>
        </a:p>
      </dgm:t>
    </dgm:pt>
    <dgm:pt modelId="{384E6663-A017-4216-904A-95319C20F7B9}" type="parTrans" cxnId="{55C2893E-F8D8-4CCA-BA11-C270D2291832}">
      <dgm:prSet/>
      <dgm:spPr/>
      <dgm:t>
        <a:bodyPr/>
        <a:lstStyle/>
        <a:p>
          <a:endParaRPr lang="en-GB"/>
        </a:p>
      </dgm:t>
    </dgm:pt>
    <dgm:pt modelId="{FECBC98B-A4DC-493B-9C52-39B9FF79BBB2}" type="sibTrans" cxnId="{55C2893E-F8D8-4CCA-BA11-C270D2291832}">
      <dgm:prSet/>
      <dgm:spPr/>
      <dgm:t>
        <a:bodyPr/>
        <a:lstStyle/>
        <a:p>
          <a:endParaRPr lang="en-GB"/>
        </a:p>
      </dgm:t>
    </dgm:pt>
    <dgm:pt modelId="{0F32B41B-2D63-413B-92C3-C80EA6C666F3}">
      <dgm:prSet phldrT="[Text]"/>
      <dgm:spPr>
        <a:solidFill>
          <a:schemeClr val="accent1">
            <a:alpha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GB" dirty="0"/>
            <a:t>Why is </a:t>
          </a:r>
          <a:r>
            <a:rPr lang="en-GB" i="1" dirty="0"/>
            <a:t>Campylobacter</a:t>
          </a:r>
          <a:r>
            <a:rPr lang="en-GB" dirty="0"/>
            <a:t> oxygen dependent and oxygen sensitive? </a:t>
          </a:r>
          <a:endParaRPr lang="en-GB" i="1" dirty="0"/>
        </a:p>
      </dgm:t>
    </dgm:pt>
    <dgm:pt modelId="{11340DCF-B90D-4ABF-8A02-21BE710CD5CD}" type="parTrans" cxnId="{5F49E924-D96A-46ED-A634-6F39E6DEEF3D}">
      <dgm:prSet/>
      <dgm:spPr/>
      <dgm:t>
        <a:bodyPr/>
        <a:lstStyle/>
        <a:p>
          <a:endParaRPr lang="en-GB"/>
        </a:p>
      </dgm:t>
    </dgm:pt>
    <dgm:pt modelId="{8877B248-D1D7-41A1-AA31-8A54A2CAE5BB}" type="sibTrans" cxnId="{5F49E924-D96A-46ED-A634-6F39E6DEEF3D}">
      <dgm:prSet/>
      <dgm:spPr/>
      <dgm:t>
        <a:bodyPr/>
        <a:lstStyle/>
        <a:p>
          <a:endParaRPr lang="en-GB"/>
        </a:p>
      </dgm:t>
    </dgm:pt>
    <dgm:pt modelId="{A10622A2-AE9E-44E8-A037-33CCFF682B5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GB" dirty="0"/>
            <a:t>What is the metabolic function of genes shown to be important in biofilm formation?</a:t>
          </a:r>
        </a:p>
      </dgm:t>
    </dgm:pt>
    <dgm:pt modelId="{6DAF5D3F-E9CC-436E-B24A-266028E11CAE}" type="parTrans" cxnId="{B4E1F54B-9116-439F-8EDC-23B84F16ACAA}">
      <dgm:prSet/>
      <dgm:spPr/>
      <dgm:t>
        <a:bodyPr/>
        <a:lstStyle/>
        <a:p>
          <a:endParaRPr lang="en-GB"/>
        </a:p>
      </dgm:t>
    </dgm:pt>
    <dgm:pt modelId="{DBFCFD93-4D43-4392-9056-FA9261133B6F}" type="sibTrans" cxnId="{B4E1F54B-9116-439F-8EDC-23B84F16ACAA}">
      <dgm:prSet/>
      <dgm:spPr/>
      <dgm:t>
        <a:bodyPr/>
        <a:lstStyle/>
        <a:p>
          <a:endParaRPr lang="en-GB"/>
        </a:p>
      </dgm:t>
    </dgm:pt>
    <dgm:pt modelId="{A437C815-F9C2-4FA4-B956-7B53583970C8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GB" dirty="0"/>
            <a:t>What is the metabolic basis of survival of </a:t>
          </a:r>
          <a:r>
            <a:rPr lang="en-GB" i="1" dirty="0"/>
            <a:t>Campylobacter?</a:t>
          </a:r>
        </a:p>
      </dgm:t>
    </dgm:pt>
    <dgm:pt modelId="{A5BEB0E8-0F13-4639-AF43-2E25BCB9663F}" type="sibTrans" cxnId="{580EC837-6B28-409C-B02A-692D14FF2661}">
      <dgm:prSet/>
      <dgm:spPr/>
      <dgm:t>
        <a:bodyPr/>
        <a:lstStyle/>
        <a:p>
          <a:endParaRPr lang="en-GB"/>
        </a:p>
      </dgm:t>
    </dgm:pt>
    <dgm:pt modelId="{49216231-F2BE-4093-BA5E-DEC2D3C18ACE}" type="parTrans" cxnId="{580EC837-6B28-409C-B02A-692D14FF2661}">
      <dgm:prSet/>
      <dgm:spPr/>
      <dgm:t>
        <a:bodyPr/>
        <a:lstStyle/>
        <a:p>
          <a:endParaRPr lang="en-GB"/>
        </a:p>
      </dgm:t>
    </dgm:pt>
    <dgm:pt modelId="{6D273F35-8A3E-4811-B142-34343FB1687F}" type="pres">
      <dgm:prSet presAssocID="{3D50B74B-DD4F-4071-B4A3-5D05418790E6}" presName="composite" presStyleCnt="0">
        <dgm:presLayoutVars>
          <dgm:chMax val="1"/>
          <dgm:dir/>
          <dgm:resizeHandles val="exact"/>
        </dgm:presLayoutVars>
      </dgm:prSet>
      <dgm:spPr/>
    </dgm:pt>
    <dgm:pt modelId="{2EE186F9-188D-459A-9BCF-610695DF6BC4}" type="pres">
      <dgm:prSet presAssocID="{3D50B74B-DD4F-4071-B4A3-5D05418790E6}" presName="radial" presStyleCnt="0">
        <dgm:presLayoutVars>
          <dgm:animLvl val="ctr"/>
        </dgm:presLayoutVars>
      </dgm:prSet>
      <dgm:spPr/>
    </dgm:pt>
    <dgm:pt modelId="{FACE2409-F732-4F07-B469-0207A69A090E}" type="pres">
      <dgm:prSet presAssocID="{95AD814A-9ED5-4917-8F4A-534A344656D3}" presName="centerShape" presStyleLbl="vennNode1" presStyleIdx="0" presStyleCnt="9" custLinFactNeighborX="-253" custLinFactNeighborY="-253"/>
      <dgm:spPr/>
    </dgm:pt>
    <dgm:pt modelId="{DAB68FA1-2ED5-436D-A3E4-B4D0CD090099}" type="pres">
      <dgm:prSet presAssocID="{7E4426C9-F944-43E1-8A65-F999A8CDE6CF}" presName="node" presStyleLbl="vennNode1" presStyleIdx="1" presStyleCnt="9" custRadScaleRad="99996" custRadScaleInc="301100">
        <dgm:presLayoutVars>
          <dgm:bulletEnabled val="1"/>
        </dgm:presLayoutVars>
      </dgm:prSet>
      <dgm:spPr/>
    </dgm:pt>
    <dgm:pt modelId="{CC98D6D9-FDF5-4907-B794-7285FA8EDB6C}" type="pres">
      <dgm:prSet presAssocID="{A10622A2-AE9E-44E8-A037-33CCFF682B55}" presName="node" presStyleLbl="vennNode1" presStyleIdx="2" presStyleCnt="9" custRadScaleRad="100028" custRadScaleInc="299840">
        <dgm:presLayoutVars>
          <dgm:bulletEnabled val="1"/>
        </dgm:presLayoutVars>
      </dgm:prSet>
      <dgm:spPr/>
    </dgm:pt>
    <dgm:pt modelId="{F8DB98C9-C56A-428A-B415-E4167BA302E0}" type="pres">
      <dgm:prSet presAssocID="{A437C815-F9C2-4FA4-B956-7B53583970C8}" presName="node" presStyleLbl="vennNode1" presStyleIdx="3" presStyleCnt="9" custRadScaleRad="100199" custRadScaleInc="-299961">
        <dgm:presLayoutVars>
          <dgm:bulletEnabled val="1"/>
        </dgm:presLayoutVars>
      </dgm:prSet>
      <dgm:spPr/>
    </dgm:pt>
    <dgm:pt modelId="{60516AC1-4DBD-4FF3-9718-0F83625A487F}" type="pres">
      <dgm:prSet presAssocID="{71E2E868-395A-4832-9743-AC9BA405A815}" presName="node" presStyleLbl="vennNode1" presStyleIdx="4" presStyleCnt="9" custRadScaleRad="99405" custRadScaleInc="-99182">
        <dgm:presLayoutVars>
          <dgm:bulletEnabled val="1"/>
        </dgm:presLayoutVars>
      </dgm:prSet>
      <dgm:spPr/>
    </dgm:pt>
    <dgm:pt modelId="{B0F31DAF-30A2-419E-BD56-5ED1DCF9A3EE}" type="pres">
      <dgm:prSet presAssocID="{FA7923AC-392A-4E7F-8061-C8BC1CAB5C78}" presName="node" presStyleLbl="vennNode1" presStyleIdx="5" presStyleCnt="9" custRadScaleRad="96792" custRadScaleInc="-398617">
        <dgm:presLayoutVars>
          <dgm:bulletEnabled val="1"/>
        </dgm:presLayoutVars>
      </dgm:prSet>
      <dgm:spPr/>
    </dgm:pt>
    <dgm:pt modelId="{486728BE-1FAE-4B47-A4C5-A3E720DAD82A}" type="pres">
      <dgm:prSet presAssocID="{0F32B41B-2D63-413B-92C3-C80EA6C666F3}" presName="node" presStyleLbl="vennNode1" presStyleIdx="6" presStyleCnt="9">
        <dgm:presLayoutVars>
          <dgm:bulletEnabled val="1"/>
        </dgm:presLayoutVars>
      </dgm:prSet>
      <dgm:spPr/>
    </dgm:pt>
    <dgm:pt modelId="{8A748219-F480-40C7-91EF-F4482C515CDA}" type="pres">
      <dgm:prSet presAssocID="{1FA4D8C0-88A4-42CE-AC37-B8CC85EB9BD2}" presName="node" presStyleLbl="vennNode1" presStyleIdx="7" presStyleCnt="9" custRadScaleRad="97687" custRadScaleInc="602">
        <dgm:presLayoutVars>
          <dgm:bulletEnabled val="1"/>
        </dgm:presLayoutVars>
      </dgm:prSet>
      <dgm:spPr/>
    </dgm:pt>
    <dgm:pt modelId="{898B151E-0D23-4634-822F-78B9E0179B6C}" type="pres">
      <dgm:prSet presAssocID="{F9D39C3A-25CB-4649-A4F4-B59EA87FF7A7}" presName="node" presStyleLbl="vennNode1" presStyleIdx="8" presStyleCnt="9" custRadScaleRad="99886" custRadScaleInc="200381">
        <dgm:presLayoutVars>
          <dgm:bulletEnabled val="1"/>
        </dgm:presLayoutVars>
      </dgm:prSet>
      <dgm:spPr/>
    </dgm:pt>
  </dgm:ptLst>
  <dgm:cxnLst>
    <dgm:cxn modelId="{91BEFF0A-4C12-4136-92C6-5CBDEB0C79AC}" type="presOf" srcId="{A10622A2-AE9E-44E8-A037-33CCFF682B55}" destId="{CC98D6D9-FDF5-4907-B794-7285FA8EDB6C}" srcOrd="0" destOrd="0" presId="urn:microsoft.com/office/officeart/2005/8/layout/radial3"/>
    <dgm:cxn modelId="{5F49E924-D96A-46ED-A634-6F39E6DEEF3D}" srcId="{95AD814A-9ED5-4917-8F4A-534A344656D3}" destId="{0F32B41B-2D63-413B-92C3-C80EA6C666F3}" srcOrd="5" destOrd="0" parTransId="{11340DCF-B90D-4ABF-8A02-21BE710CD5CD}" sibTransId="{8877B248-D1D7-41A1-AA31-8A54A2CAE5BB}"/>
    <dgm:cxn modelId="{E6071B2B-019A-4DD2-B17C-20AF48C23DE2}" srcId="{95AD814A-9ED5-4917-8F4A-534A344656D3}" destId="{71E2E868-395A-4832-9743-AC9BA405A815}" srcOrd="3" destOrd="0" parTransId="{5CCDD223-DBCC-4BD0-9ECB-5C6F6FBC0D02}" sibTransId="{C60DB4C4-3BB9-42D6-87D7-187693E264A3}"/>
    <dgm:cxn modelId="{F43DE533-9132-49D2-8102-01E02A4FBF6F}" srcId="{95AD814A-9ED5-4917-8F4A-534A344656D3}" destId="{1FA4D8C0-88A4-42CE-AC37-B8CC85EB9BD2}" srcOrd="6" destOrd="0" parTransId="{1F90428B-54E2-40CC-BFAD-B89152919A26}" sibTransId="{9232E5A4-2D99-4C5C-866E-00CEFBEA9FDE}"/>
    <dgm:cxn modelId="{580EC837-6B28-409C-B02A-692D14FF2661}" srcId="{95AD814A-9ED5-4917-8F4A-534A344656D3}" destId="{A437C815-F9C2-4FA4-B956-7B53583970C8}" srcOrd="2" destOrd="0" parTransId="{49216231-F2BE-4093-BA5E-DEC2D3C18ACE}" sibTransId="{A5BEB0E8-0F13-4639-AF43-2E25BCB9663F}"/>
    <dgm:cxn modelId="{55C2893E-F8D8-4CCA-BA11-C270D2291832}" srcId="{95AD814A-9ED5-4917-8F4A-534A344656D3}" destId="{FA7923AC-392A-4E7F-8061-C8BC1CAB5C78}" srcOrd="4" destOrd="0" parTransId="{384E6663-A017-4216-904A-95319C20F7B9}" sibTransId="{FECBC98B-A4DC-493B-9C52-39B9FF79BBB2}"/>
    <dgm:cxn modelId="{34DBD95C-0EDE-4D2C-B76A-9001CC21C663}" type="presOf" srcId="{1FA4D8C0-88A4-42CE-AC37-B8CC85EB9BD2}" destId="{8A748219-F480-40C7-91EF-F4482C515CDA}" srcOrd="0" destOrd="0" presId="urn:microsoft.com/office/officeart/2005/8/layout/radial3"/>
    <dgm:cxn modelId="{8DB0FF5E-2360-4851-B47D-6A12161F7421}" type="presOf" srcId="{A437C815-F9C2-4FA4-B956-7B53583970C8}" destId="{F8DB98C9-C56A-428A-B415-E4167BA302E0}" srcOrd="0" destOrd="0" presId="urn:microsoft.com/office/officeart/2005/8/layout/radial3"/>
    <dgm:cxn modelId="{8834AA41-D3AC-4219-88D3-B51ED29B83FF}" type="presOf" srcId="{95AD814A-9ED5-4917-8F4A-534A344656D3}" destId="{FACE2409-F732-4F07-B469-0207A69A090E}" srcOrd="0" destOrd="0" presId="urn:microsoft.com/office/officeart/2005/8/layout/radial3"/>
    <dgm:cxn modelId="{6088A845-A527-42A5-8574-B395EA391479}" type="presOf" srcId="{3D50B74B-DD4F-4071-B4A3-5D05418790E6}" destId="{6D273F35-8A3E-4811-B142-34343FB1687F}" srcOrd="0" destOrd="0" presId="urn:microsoft.com/office/officeart/2005/8/layout/radial3"/>
    <dgm:cxn modelId="{B4E1F54B-9116-439F-8EDC-23B84F16ACAA}" srcId="{95AD814A-9ED5-4917-8F4A-534A344656D3}" destId="{A10622A2-AE9E-44E8-A037-33CCFF682B55}" srcOrd="1" destOrd="0" parTransId="{6DAF5D3F-E9CC-436E-B24A-266028E11CAE}" sibTransId="{DBFCFD93-4D43-4392-9056-FA9261133B6F}"/>
    <dgm:cxn modelId="{1026DB52-D9EA-4C30-A7DB-85A46C1ECBC8}" srcId="{95AD814A-9ED5-4917-8F4A-534A344656D3}" destId="{7E4426C9-F944-43E1-8A65-F999A8CDE6CF}" srcOrd="0" destOrd="0" parTransId="{9422425A-EFE8-48F9-955D-3CEACB667909}" sibTransId="{01075046-28E9-4B35-B4E5-C0AF9740C834}"/>
    <dgm:cxn modelId="{B39C3E8D-D168-41F5-8C05-CF6B0C63B83F}" type="presOf" srcId="{0F32B41B-2D63-413B-92C3-C80EA6C666F3}" destId="{486728BE-1FAE-4B47-A4C5-A3E720DAD82A}" srcOrd="0" destOrd="0" presId="urn:microsoft.com/office/officeart/2005/8/layout/radial3"/>
    <dgm:cxn modelId="{A778A28E-E226-4A2F-9102-6F2BF36A2963}" srcId="{3D50B74B-DD4F-4071-B4A3-5D05418790E6}" destId="{95AD814A-9ED5-4917-8F4A-534A344656D3}" srcOrd="0" destOrd="0" parTransId="{E5D226CC-3B39-4130-96DD-1F5F53AD5E13}" sibTransId="{C1C1048C-A97B-4551-B7F7-42FB1F4BB642}"/>
    <dgm:cxn modelId="{A74C849B-2EFB-464F-AE1B-773433EF14F1}" type="presOf" srcId="{71E2E868-395A-4832-9743-AC9BA405A815}" destId="{60516AC1-4DBD-4FF3-9718-0F83625A487F}" srcOrd="0" destOrd="0" presId="urn:microsoft.com/office/officeart/2005/8/layout/radial3"/>
    <dgm:cxn modelId="{C319669C-E741-4B58-A9AC-2C813421D571}" type="presOf" srcId="{F9D39C3A-25CB-4649-A4F4-B59EA87FF7A7}" destId="{898B151E-0D23-4634-822F-78B9E0179B6C}" srcOrd="0" destOrd="0" presId="urn:microsoft.com/office/officeart/2005/8/layout/radial3"/>
    <dgm:cxn modelId="{C73287A7-0F23-42E4-B488-D37780305C28}" srcId="{95AD814A-9ED5-4917-8F4A-534A344656D3}" destId="{F9D39C3A-25CB-4649-A4F4-B59EA87FF7A7}" srcOrd="7" destOrd="0" parTransId="{5262D39E-B8B7-4E20-A779-96E156724245}" sibTransId="{691F3C5F-17C6-4582-9AD3-2A0AB2A9D25A}"/>
    <dgm:cxn modelId="{1B4631F4-10F0-4734-915F-2B0F56045DBA}" type="presOf" srcId="{7E4426C9-F944-43E1-8A65-F999A8CDE6CF}" destId="{DAB68FA1-2ED5-436D-A3E4-B4D0CD090099}" srcOrd="0" destOrd="0" presId="urn:microsoft.com/office/officeart/2005/8/layout/radial3"/>
    <dgm:cxn modelId="{81EDFCF7-1C5B-4FE3-BF2F-B21A711CB3A1}" type="presOf" srcId="{FA7923AC-392A-4E7F-8061-C8BC1CAB5C78}" destId="{B0F31DAF-30A2-419E-BD56-5ED1DCF9A3EE}" srcOrd="0" destOrd="0" presId="urn:microsoft.com/office/officeart/2005/8/layout/radial3"/>
    <dgm:cxn modelId="{F4992F89-4A10-4F95-B309-1989204A694B}" type="presParOf" srcId="{6D273F35-8A3E-4811-B142-34343FB1687F}" destId="{2EE186F9-188D-459A-9BCF-610695DF6BC4}" srcOrd="0" destOrd="0" presId="urn:microsoft.com/office/officeart/2005/8/layout/radial3"/>
    <dgm:cxn modelId="{005F589E-298F-49DE-A939-20CFFDC7FDC2}" type="presParOf" srcId="{2EE186F9-188D-459A-9BCF-610695DF6BC4}" destId="{FACE2409-F732-4F07-B469-0207A69A090E}" srcOrd="0" destOrd="0" presId="urn:microsoft.com/office/officeart/2005/8/layout/radial3"/>
    <dgm:cxn modelId="{85B6E10D-5AF7-4C5D-B365-312DEDF490D1}" type="presParOf" srcId="{2EE186F9-188D-459A-9BCF-610695DF6BC4}" destId="{DAB68FA1-2ED5-436D-A3E4-B4D0CD090099}" srcOrd="1" destOrd="0" presId="urn:microsoft.com/office/officeart/2005/8/layout/radial3"/>
    <dgm:cxn modelId="{2E299A5A-EB09-4AC7-A3FF-1CA2BE1810A7}" type="presParOf" srcId="{2EE186F9-188D-459A-9BCF-610695DF6BC4}" destId="{CC98D6D9-FDF5-4907-B794-7285FA8EDB6C}" srcOrd="2" destOrd="0" presId="urn:microsoft.com/office/officeart/2005/8/layout/radial3"/>
    <dgm:cxn modelId="{B986B7A3-E5F9-47D4-91A0-CB7105D56F14}" type="presParOf" srcId="{2EE186F9-188D-459A-9BCF-610695DF6BC4}" destId="{F8DB98C9-C56A-428A-B415-E4167BA302E0}" srcOrd="3" destOrd="0" presId="urn:microsoft.com/office/officeart/2005/8/layout/radial3"/>
    <dgm:cxn modelId="{FDCFA75A-2E7B-402C-96A4-B4F303654437}" type="presParOf" srcId="{2EE186F9-188D-459A-9BCF-610695DF6BC4}" destId="{60516AC1-4DBD-4FF3-9718-0F83625A487F}" srcOrd="4" destOrd="0" presId="urn:microsoft.com/office/officeart/2005/8/layout/radial3"/>
    <dgm:cxn modelId="{C936BF50-CD81-4CC0-BBA7-CC4E66A02CB9}" type="presParOf" srcId="{2EE186F9-188D-459A-9BCF-610695DF6BC4}" destId="{B0F31DAF-30A2-419E-BD56-5ED1DCF9A3EE}" srcOrd="5" destOrd="0" presId="urn:microsoft.com/office/officeart/2005/8/layout/radial3"/>
    <dgm:cxn modelId="{16293D8E-78F3-4A42-8415-71CFA1CD5839}" type="presParOf" srcId="{2EE186F9-188D-459A-9BCF-610695DF6BC4}" destId="{486728BE-1FAE-4B47-A4C5-A3E720DAD82A}" srcOrd="6" destOrd="0" presId="urn:microsoft.com/office/officeart/2005/8/layout/radial3"/>
    <dgm:cxn modelId="{C6E04EDB-4418-4B93-AB0A-4B100BE8C86E}" type="presParOf" srcId="{2EE186F9-188D-459A-9BCF-610695DF6BC4}" destId="{8A748219-F480-40C7-91EF-F4482C515CDA}" srcOrd="7" destOrd="0" presId="urn:microsoft.com/office/officeart/2005/8/layout/radial3"/>
    <dgm:cxn modelId="{3EF1A012-95B8-4F97-A451-F4FBB1C861D0}" type="presParOf" srcId="{2EE186F9-188D-459A-9BCF-610695DF6BC4}" destId="{898B151E-0D23-4634-822F-78B9E0179B6C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E2409-F732-4F07-B469-0207A69A090E}">
      <dsp:nvSpPr>
        <dsp:cNvPr id="0" name=""/>
        <dsp:cNvSpPr/>
      </dsp:nvSpPr>
      <dsp:spPr>
        <a:xfrm>
          <a:off x="1643172" y="1271004"/>
          <a:ext cx="3192569" cy="31925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Metabolic modelling group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QIB and Oxford-Brookes</a:t>
          </a:r>
        </a:p>
      </dsp:txBody>
      <dsp:txXfrm>
        <a:off x="2110713" y="1738545"/>
        <a:ext cx="2257487" cy="2257487"/>
      </dsp:txXfrm>
    </dsp:sp>
    <dsp:sp modelId="{DAB68FA1-2ED5-436D-A3E4-B4D0CD090099}">
      <dsp:nvSpPr>
        <dsp:cNvPr id="0" name=""/>
        <dsp:cNvSpPr/>
      </dsp:nvSpPr>
      <dsp:spPr>
        <a:xfrm>
          <a:off x="3909164" y="3562397"/>
          <a:ext cx="1596284" cy="1596284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How do bacteria cause cancer in humans?</a:t>
          </a:r>
        </a:p>
      </dsp:txBody>
      <dsp:txXfrm>
        <a:off x="4142934" y="3796167"/>
        <a:ext cx="1128744" cy="1128744"/>
      </dsp:txXfrm>
    </dsp:sp>
    <dsp:sp modelId="{CC98D6D9-FDF5-4907-B794-7285FA8EDB6C}">
      <dsp:nvSpPr>
        <dsp:cNvPr id="0" name=""/>
        <dsp:cNvSpPr/>
      </dsp:nvSpPr>
      <dsp:spPr>
        <a:xfrm>
          <a:off x="2454448" y="4159334"/>
          <a:ext cx="1596284" cy="15962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What is the metabolic function of genes shown to be important in biofilm formation?</a:t>
          </a:r>
        </a:p>
      </dsp:txBody>
      <dsp:txXfrm>
        <a:off x="2688218" y="4393104"/>
        <a:ext cx="1128744" cy="1128744"/>
      </dsp:txXfrm>
    </dsp:sp>
    <dsp:sp modelId="{F8DB98C9-C56A-428A-B415-E4167BA302E0}">
      <dsp:nvSpPr>
        <dsp:cNvPr id="0" name=""/>
        <dsp:cNvSpPr/>
      </dsp:nvSpPr>
      <dsp:spPr>
        <a:xfrm>
          <a:off x="979217" y="606146"/>
          <a:ext cx="1596284" cy="1596284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What is the metabolic basis of survival of </a:t>
          </a:r>
          <a:r>
            <a:rPr lang="en-GB" sz="1100" i="1" kern="1200" dirty="0"/>
            <a:t>Campylobacter?</a:t>
          </a:r>
        </a:p>
      </dsp:txBody>
      <dsp:txXfrm>
        <a:off x="1212987" y="839916"/>
        <a:ext cx="1128744" cy="1128744"/>
      </dsp:txXfrm>
    </dsp:sp>
    <dsp:sp modelId="{60516AC1-4DBD-4FF3-9718-0F83625A487F}">
      <dsp:nvSpPr>
        <dsp:cNvPr id="0" name=""/>
        <dsp:cNvSpPr/>
      </dsp:nvSpPr>
      <dsp:spPr>
        <a:xfrm>
          <a:off x="4518518" y="2092944"/>
          <a:ext cx="1596284" cy="1596284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Is metabolic ability involved in prosthetic joint infection for  non-aureus staphylococci?   </a:t>
          </a:r>
        </a:p>
      </dsp:txBody>
      <dsp:txXfrm>
        <a:off x="4752288" y="2326714"/>
        <a:ext cx="1128744" cy="1128744"/>
      </dsp:txXfrm>
    </dsp:sp>
    <dsp:sp modelId="{B0F31DAF-30A2-419E-BD56-5ED1DCF9A3EE}">
      <dsp:nvSpPr>
        <dsp:cNvPr id="0" name=""/>
        <dsp:cNvSpPr/>
      </dsp:nvSpPr>
      <dsp:spPr>
        <a:xfrm>
          <a:off x="2473693" y="67386"/>
          <a:ext cx="1596284" cy="15962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What is the metabolic basis for niche adaptation? </a:t>
          </a:r>
          <a:r>
            <a:rPr lang="en-GB" sz="1100" kern="1200" dirty="0" err="1"/>
            <a:t>E.g</a:t>
          </a:r>
          <a:r>
            <a:rPr lang="en-GB" sz="1100" kern="1200" dirty="0"/>
            <a:t> UTI</a:t>
          </a:r>
        </a:p>
      </dsp:txBody>
      <dsp:txXfrm>
        <a:off x="2707463" y="301156"/>
        <a:ext cx="1128744" cy="1128744"/>
      </dsp:txXfrm>
    </dsp:sp>
    <dsp:sp modelId="{486728BE-1FAE-4B47-A4C5-A3E720DAD82A}">
      <dsp:nvSpPr>
        <dsp:cNvPr id="0" name=""/>
        <dsp:cNvSpPr/>
      </dsp:nvSpPr>
      <dsp:spPr>
        <a:xfrm>
          <a:off x="981691" y="3549810"/>
          <a:ext cx="1596284" cy="1596284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Why is </a:t>
          </a:r>
          <a:r>
            <a:rPr lang="en-GB" sz="1100" i="1" kern="1200" dirty="0"/>
            <a:t>Campylobacter</a:t>
          </a:r>
          <a:r>
            <a:rPr lang="en-GB" sz="1100" kern="1200" dirty="0"/>
            <a:t> oxygen dependent and oxygen sensitive? </a:t>
          </a:r>
          <a:endParaRPr lang="en-GB" sz="1100" i="1" kern="1200" dirty="0"/>
        </a:p>
      </dsp:txBody>
      <dsp:txXfrm>
        <a:off x="1215461" y="3783580"/>
        <a:ext cx="1128744" cy="1128744"/>
      </dsp:txXfrm>
    </dsp:sp>
    <dsp:sp modelId="{8A748219-F480-40C7-91EF-F4482C515CDA}">
      <dsp:nvSpPr>
        <dsp:cNvPr id="0" name=""/>
        <dsp:cNvSpPr/>
      </dsp:nvSpPr>
      <dsp:spPr>
        <a:xfrm>
          <a:off x="420850" y="2070064"/>
          <a:ext cx="1596284" cy="1596284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How do I grow non-culturable bacteria? </a:t>
          </a:r>
        </a:p>
      </dsp:txBody>
      <dsp:txXfrm>
        <a:off x="654620" y="2303834"/>
        <a:ext cx="1128744" cy="1128744"/>
      </dsp:txXfrm>
    </dsp:sp>
    <dsp:sp modelId="{898B151E-0D23-4634-822F-78B9E0179B6C}">
      <dsp:nvSpPr>
        <dsp:cNvPr id="0" name=""/>
        <dsp:cNvSpPr/>
      </dsp:nvSpPr>
      <dsp:spPr>
        <a:xfrm>
          <a:off x="3924690" y="615600"/>
          <a:ext cx="1596284" cy="1596284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Can we use metabolic ability to cluster bacterial isolates into biologically relevant groups? </a:t>
          </a:r>
        </a:p>
      </dsp:txBody>
      <dsp:txXfrm>
        <a:off x="4158460" y="849370"/>
        <a:ext cx="1128744" cy="112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49BE3-6F4A-4A39-BD95-93F1C48C123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7DFC8-1C84-4E9E-9796-D9EE2EF7C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2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ATP scan reveals several different modes for </a:t>
            </a:r>
            <a:r>
              <a:rPr lang="en-GB" dirty="0" err="1"/>
              <a:t>ATPm</a:t>
            </a:r>
            <a:r>
              <a:rPr lang="en-GB" dirty="0"/>
              <a:t> production – from anaerobic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7DFC8-1C84-4E9E-9796-D9EE2EF7C0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3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C54D0-6FB5-0D49-B91F-A65D7418F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0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0338" y="509588"/>
            <a:ext cx="4532312" cy="25495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3228975"/>
            <a:ext cx="7940675" cy="305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3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84CF-14E0-41FE-AFBB-8C2D0D4EA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2CDE0-7FE6-4E41-9237-A846AEDDB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4CF65-EB56-4A5A-828A-FA5649CB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89772-4137-4F27-BDB6-59DCAFEB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6C1C4-0038-4820-9AF6-2B968FC7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2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E8EB-CCE3-4E61-9BD3-0DE525F3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0BD60-0C06-409F-9D6B-7547E2FF3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CE77C-9517-4CC4-8993-0830C032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F86B9-C163-459B-AE4E-3A661E637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AD32-D201-4AC2-8A3F-86E1F8AB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0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9F62FB-5F96-48C3-8569-676D548B2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8888E-BA10-4F73-BED8-530DC11D0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E024C-F250-4100-A2FE-AAC49B9D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B2D73-DC1C-489A-95A5-4F18C656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9075-F94A-4317-BBFC-F92AD823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1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1F14-0409-450B-BA36-5C472846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77E0-EA4F-4D97-924F-25254D387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5244D-63FD-4C7D-A4B6-A2980D3D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36778-72F7-4248-8C76-E218924D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57562-0247-46F0-A842-C9CD0409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3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1EFC-ABB9-4CCA-B05E-0F564011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6EA74-F6B6-4773-8F3A-80C2088B9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1F514-5A30-4A74-87B8-8A8684D5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1F79-23CE-465B-A78B-4378A59C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B526A-88E9-4ADE-8E4C-C5D8CA91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0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1463-CE33-4DCA-BD5C-0D0AF0D8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E039-FE71-4D76-9260-7D0D9AD2E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AFCCE-0331-4350-ACDB-F5F7B76ED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7843F-8F5E-4099-A78C-02490EE9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4B8FD-EB77-4EFC-9077-27316A17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3244C-BF27-486E-B46D-842A91F5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1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BD49-EB5B-406A-A427-B12C8C8D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ADBB9-DB07-4219-86F3-CD1EB56D3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55373-9676-4653-BFA5-A20623A17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8D3B2-8939-4854-B590-505468A0E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190E7-D14D-4719-9504-6481D7DB3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E3A7E-6E7C-459F-B1CF-3E1F38EF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F1856-6C87-4D18-A9FA-CE42657A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8CF51-89E2-419E-B9CA-1AA6677B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2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BECF-A5D2-4C9D-B032-0405EFB8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F0990-31E3-4C01-BDE4-5437047B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52770-73ED-4116-943F-9C9A7A3B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C61EB-D390-497A-87BF-253B3BD6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DCE2A-A6B0-4A2C-B0B8-A5052A55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DA8B6-4C3F-457E-86B3-D120F981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C0C4-524D-4AE1-A8AB-141BF105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2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DB06-2B62-4638-8C1D-29B86295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17D11-475D-4230-A664-B26A0167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BC7E1-98E4-4363-AD56-FE88533F4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65683-A7EC-4634-8DE1-4BA60239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01B6A-343D-49D9-ADB7-AE41ABE7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102C4-8B1C-403C-B8C0-5D42BC73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0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57A0-52FC-46C9-A86D-B99E74B7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47520-4029-414A-A150-68C444D34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E779C-698E-4096-A4E8-B014FE5A3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80B1F-CE42-4531-8606-43E3CB50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26415-8C3C-4541-B944-BDE4C47F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11E43-A203-4DB2-87DD-5F659961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1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38D8-274B-418D-9AFC-52E952F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AAA97-10C2-4ABF-B38E-D97EC4D1B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83FA9-2C71-4881-ADC5-1E1A9EFE3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FCEA-0440-4CCA-AEBC-13E8936752F1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6DD3-B33D-40C6-A72A-BB57A907B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844B9-F206-48B5-A717-03432435B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5F6-F714-4E2D-9114-0BF12DC03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0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european-urology-oncolog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316B-03CA-444B-BD42-9D1D201A3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380" y="914973"/>
            <a:ext cx="9144000" cy="2387600"/>
          </a:xfrm>
        </p:spPr>
        <p:txBody>
          <a:bodyPr/>
          <a:lstStyle/>
          <a:p>
            <a:r>
              <a:rPr lang="en-GB" dirty="0"/>
              <a:t>Young Microbiologists Need Models, Not Critics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FBF58-FC27-42C9-B439-BB8E413E4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4"/>
            <a:ext cx="9144000" cy="1059685"/>
          </a:xfrm>
        </p:spPr>
        <p:txBody>
          <a:bodyPr>
            <a:normAutofit/>
          </a:bodyPr>
          <a:lstStyle/>
          <a:p>
            <a:r>
              <a:rPr lang="en-GB" dirty="0"/>
              <a:t>John Wain, Noemi Tejera and Dipali Singh, </a:t>
            </a:r>
          </a:p>
          <a:p>
            <a:r>
              <a:rPr lang="en-GB" dirty="0"/>
              <a:t>Quadram Institute, Norwich Research Park, UK</a:t>
            </a:r>
          </a:p>
        </p:txBody>
      </p:sp>
    </p:spTree>
    <p:extLst>
      <p:ext uri="{BB962C8B-B14F-4D97-AF65-F5344CB8AC3E}">
        <p14:creationId xmlns:p14="http://schemas.microsoft.com/office/powerpoint/2010/main" val="74250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D6DAA1A-A81E-449A-8EFA-4FE15C21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5" y="1763120"/>
            <a:ext cx="5996479" cy="4352606"/>
          </a:xfrm>
          <a:prstGeom prst="rect">
            <a:avLst/>
          </a:prstGeom>
        </p:spPr>
      </p:pic>
      <p:pic>
        <p:nvPicPr>
          <p:cNvPr id="2055" name="Picture 7316">
            <a:extLst>
              <a:ext uri="{FF2B5EF4-FFF2-40B4-BE49-F238E27FC236}">
                <a16:creationId xmlns:a16="http://schemas.microsoft.com/office/drawing/2014/main" id="{149DEB20-8991-4C30-BC48-7AF4E1A50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/>
          <a:stretch/>
        </p:blipFill>
        <p:spPr bwMode="auto">
          <a:xfrm>
            <a:off x="6124595" y="1443324"/>
            <a:ext cx="5477857" cy="46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550DE89D-44B7-495A-880B-787FD9016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112" y="-3854353"/>
            <a:ext cx="7729688" cy="23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16930E-8208-4665-8289-CBCB81E2E2DC}"/>
              </a:ext>
            </a:extLst>
          </p:cNvPr>
          <p:cNvGrpSpPr/>
          <p:nvPr/>
        </p:nvGrpSpPr>
        <p:grpSpPr>
          <a:xfrm>
            <a:off x="4915362" y="4218416"/>
            <a:ext cx="5147187" cy="1318352"/>
            <a:chOff x="1103586" y="3857604"/>
            <a:chExt cx="8156553" cy="11152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DCEFE1-EF05-49A1-BCCA-8939381C5B97}"/>
                </a:ext>
              </a:extLst>
            </p:cNvPr>
            <p:cNvGrpSpPr/>
            <p:nvPr/>
          </p:nvGrpSpPr>
          <p:grpSpPr>
            <a:xfrm>
              <a:off x="1103586" y="3922461"/>
              <a:ext cx="239636" cy="977461"/>
              <a:chOff x="0" y="0"/>
              <a:chExt cx="213296" cy="903091"/>
            </a:xfrm>
          </p:grpSpPr>
          <p:sp>
            <p:nvSpPr>
              <p:cNvPr id="7" name="Shape 1674">
                <a:extLst>
                  <a:ext uri="{FF2B5EF4-FFF2-40B4-BE49-F238E27FC236}">
                    <a16:creationId xmlns:a16="http://schemas.microsoft.com/office/drawing/2014/main" id="{BAF71ED9-29EA-4F23-B385-BAD49B5A2906}"/>
                  </a:ext>
                </a:extLst>
              </p:cNvPr>
              <p:cNvSpPr/>
              <p:nvPr/>
            </p:nvSpPr>
            <p:spPr>
              <a:xfrm>
                <a:off x="81730" y="0"/>
                <a:ext cx="35662" cy="35661"/>
              </a:xfrm>
              <a:custGeom>
                <a:avLst/>
                <a:gdLst/>
                <a:ahLst/>
                <a:cxnLst/>
                <a:rect l="0" t="0" r="0" b="0"/>
                <a:pathLst>
                  <a:path w="35662" h="35661">
                    <a:moveTo>
                      <a:pt x="17729" y="0"/>
                    </a:moveTo>
                    <a:lnTo>
                      <a:pt x="35662" y="17932"/>
                    </a:lnTo>
                    <a:lnTo>
                      <a:pt x="17729" y="35661"/>
                    </a:lnTo>
                    <a:lnTo>
                      <a:pt x="0" y="17932"/>
                    </a:lnTo>
                    <a:lnTo>
                      <a:pt x="17729" y="0"/>
                    </a:lnTo>
                    <a:close/>
                  </a:path>
                </a:pathLst>
              </a:custGeom>
              <a:ln w="0" cap="rnd"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33C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Shape 1675">
                <a:extLst>
                  <a:ext uri="{FF2B5EF4-FFF2-40B4-BE49-F238E27FC236}">
                    <a16:creationId xmlns:a16="http://schemas.microsoft.com/office/drawing/2014/main" id="{873FF406-3B11-42D1-8EAC-74305543500D}"/>
                  </a:ext>
                </a:extLst>
              </p:cNvPr>
              <p:cNvSpPr/>
              <p:nvPr/>
            </p:nvSpPr>
            <p:spPr>
              <a:xfrm>
                <a:off x="59582" y="172506"/>
                <a:ext cx="79959" cy="79959"/>
              </a:xfrm>
              <a:custGeom>
                <a:avLst/>
                <a:gdLst/>
                <a:ahLst/>
                <a:cxnLst/>
                <a:rect l="0" t="0" r="0" b="0"/>
                <a:pathLst>
                  <a:path w="79959" h="79959">
                    <a:moveTo>
                      <a:pt x="40081" y="0"/>
                    </a:moveTo>
                    <a:lnTo>
                      <a:pt x="79959" y="39878"/>
                    </a:lnTo>
                    <a:lnTo>
                      <a:pt x="40081" y="79959"/>
                    </a:lnTo>
                    <a:lnTo>
                      <a:pt x="0" y="39878"/>
                    </a:lnTo>
                    <a:lnTo>
                      <a:pt x="40081" y="0"/>
                    </a:lnTo>
                    <a:close/>
                  </a:path>
                </a:pathLst>
              </a:custGeom>
              <a:ln w="0" cap="rnd"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3333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Shape 1676">
                <a:extLst>
                  <a:ext uri="{FF2B5EF4-FFF2-40B4-BE49-F238E27FC236}">
                    <a16:creationId xmlns:a16="http://schemas.microsoft.com/office/drawing/2014/main" id="{B71E9AF6-3829-40BC-8A2A-30813A478E4A}"/>
                  </a:ext>
                </a:extLst>
              </p:cNvPr>
              <p:cNvSpPr/>
              <p:nvPr/>
            </p:nvSpPr>
            <p:spPr>
              <a:xfrm>
                <a:off x="37321" y="344898"/>
                <a:ext cx="124473" cy="124473"/>
              </a:xfrm>
              <a:custGeom>
                <a:avLst/>
                <a:gdLst/>
                <a:ahLst/>
                <a:cxnLst/>
                <a:rect l="0" t="0" r="0" b="0"/>
                <a:pathLst>
                  <a:path w="124473" h="124473">
                    <a:moveTo>
                      <a:pt x="62243" y="0"/>
                    </a:moveTo>
                    <a:lnTo>
                      <a:pt x="124473" y="62230"/>
                    </a:lnTo>
                    <a:lnTo>
                      <a:pt x="62243" y="124473"/>
                    </a:lnTo>
                    <a:lnTo>
                      <a:pt x="0" y="62230"/>
                    </a:lnTo>
                    <a:lnTo>
                      <a:pt x="62243" y="0"/>
                    </a:lnTo>
                    <a:close/>
                  </a:path>
                </a:pathLst>
              </a:custGeom>
              <a:ln w="0" cap="rnd"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990099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Shape 1677">
                <a:extLst>
                  <a:ext uri="{FF2B5EF4-FFF2-40B4-BE49-F238E27FC236}">
                    <a16:creationId xmlns:a16="http://schemas.microsoft.com/office/drawing/2014/main" id="{C2FEB3E2-370F-411B-AF7E-B4B097A8AA0F}"/>
                  </a:ext>
                </a:extLst>
              </p:cNvPr>
              <p:cNvSpPr/>
              <p:nvPr/>
            </p:nvSpPr>
            <p:spPr>
              <a:xfrm>
                <a:off x="15069" y="517290"/>
                <a:ext cx="168986" cy="168987"/>
              </a:xfrm>
              <a:custGeom>
                <a:avLst/>
                <a:gdLst/>
                <a:ahLst/>
                <a:cxnLst/>
                <a:rect l="0" t="0" r="0" b="0"/>
                <a:pathLst>
                  <a:path w="168986" h="168987">
                    <a:moveTo>
                      <a:pt x="84595" y="0"/>
                    </a:moveTo>
                    <a:lnTo>
                      <a:pt x="168986" y="84404"/>
                    </a:lnTo>
                    <a:lnTo>
                      <a:pt x="84595" y="168987"/>
                    </a:lnTo>
                    <a:lnTo>
                      <a:pt x="0" y="84404"/>
                    </a:lnTo>
                    <a:lnTo>
                      <a:pt x="84595" y="0"/>
                    </a:lnTo>
                    <a:close/>
                  </a:path>
                </a:pathLst>
              </a:custGeom>
              <a:ln w="0" cap="rnd"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33CC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Shape 1678">
                <a:extLst>
                  <a:ext uri="{FF2B5EF4-FFF2-40B4-BE49-F238E27FC236}">
                    <a16:creationId xmlns:a16="http://schemas.microsoft.com/office/drawing/2014/main" id="{042EA978-058B-482A-BB4C-573969AEDFC7}"/>
                  </a:ext>
                </a:extLst>
              </p:cNvPr>
              <p:cNvSpPr/>
              <p:nvPr/>
            </p:nvSpPr>
            <p:spPr>
              <a:xfrm>
                <a:off x="0" y="689794"/>
                <a:ext cx="213296" cy="213296"/>
              </a:xfrm>
              <a:custGeom>
                <a:avLst/>
                <a:gdLst/>
                <a:ahLst/>
                <a:cxnLst/>
                <a:rect l="0" t="0" r="0" b="0"/>
                <a:pathLst>
                  <a:path w="213296" h="213296">
                    <a:moveTo>
                      <a:pt x="106553" y="0"/>
                    </a:moveTo>
                    <a:lnTo>
                      <a:pt x="213296" y="106540"/>
                    </a:lnTo>
                    <a:lnTo>
                      <a:pt x="106553" y="213296"/>
                    </a:lnTo>
                    <a:lnTo>
                      <a:pt x="0" y="106540"/>
                    </a:lnTo>
                    <a:lnTo>
                      <a:pt x="106553" y="0"/>
                    </a:lnTo>
                    <a:close/>
                  </a:path>
                </a:pathLst>
              </a:custGeom>
              <a:ln w="0" cap="rnd"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0CC0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A1D4797B-5EA3-4B7F-81E5-722E5623C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451" y="3857604"/>
              <a:ext cx="7729688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P</a:t>
              </a:r>
              <a:r>
                <a:rPr kumimoji="0" lang="en-GB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resent in 1 </a:t>
              </a:r>
              <a:r>
                <a:rPr kumimoji="0" lang="en-GB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serovar</a:t>
              </a:r>
              <a:endParaRPr kumimoji="0" lang="en-GB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 2 </a:t>
              </a:r>
              <a:r>
                <a:rPr kumimoji="0" lang="en-GB" altLang="en-US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serovars</a:t>
              </a:r>
              <a:endParaRPr kumimoji="0" lang="en-GB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CC3BABCB-A72C-4FDD-A52E-4BBD7057E1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1530451" y="4326536"/>
              <a:ext cx="386766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 3</a:t>
              </a:r>
              <a:endParaRPr kumimoji="0" lang="en-GB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 4</a:t>
              </a:r>
              <a:endParaRPr kumimoji="0" lang="en-GB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 5 </a:t>
              </a: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8ADDCB6-5BB2-4F38-89BD-4923788D42E1}"/>
              </a:ext>
            </a:extLst>
          </p:cNvPr>
          <p:cNvSpPr txBox="1"/>
          <p:nvPr/>
        </p:nvSpPr>
        <p:spPr>
          <a:xfrm>
            <a:off x="8203466" y="6147625"/>
            <a:ext cx="1554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Black" panose="020B0A04020102020204" pitchFamily="34" charset="0"/>
                <a:ea typeface="+mj-ea"/>
                <a:cs typeface="+mj-cs"/>
              </a:rPr>
              <a:t>Langridge</a:t>
            </a:r>
            <a:r>
              <a:rPr lang="en-GB" sz="600" dirty="0">
                <a:latin typeface="Arial Black" panose="020B0A04020102020204" pitchFamily="34" charset="0"/>
              </a:rPr>
              <a:t> </a:t>
            </a:r>
            <a:r>
              <a:rPr lang="en-GB" sz="1200" dirty="0">
                <a:latin typeface="Arial Black" panose="020B0A04020102020204" pitchFamily="34" charset="0"/>
                <a:ea typeface="+mj-ea"/>
                <a:cs typeface="+mj-cs"/>
              </a:rPr>
              <a:t>2017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10DC7C-3DA3-4023-8246-C5794A7BD21B}"/>
              </a:ext>
            </a:extLst>
          </p:cNvPr>
          <p:cNvSpPr txBox="1"/>
          <p:nvPr/>
        </p:nvSpPr>
        <p:spPr>
          <a:xfrm>
            <a:off x="203615" y="1624621"/>
            <a:ext cx="359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Black" panose="020B0A04020102020204" pitchFamily="34" charset="0"/>
                <a:ea typeface="+mj-ea"/>
                <a:cs typeface="+mj-cs"/>
              </a:rPr>
              <a:t>Winslow 1919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BB2790-BF09-4F22-BB3E-966ADFC2F068}"/>
              </a:ext>
            </a:extLst>
          </p:cNvPr>
          <p:cNvSpPr txBox="1"/>
          <p:nvPr/>
        </p:nvSpPr>
        <p:spPr>
          <a:xfrm>
            <a:off x="3085413" y="6317586"/>
            <a:ext cx="46948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Out with the new – in with the old, the new old.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943B59-B287-421C-9658-45BF3E97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5" y="8189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Biologically relevant sub-groups - again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83FC0D-7F72-4911-BDEB-9DFA7758E69D}"/>
              </a:ext>
            </a:extLst>
          </p:cNvPr>
          <p:cNvSpPr txBox="1"/>
          <p:nvPr/>
        </p:nvSpPr>
        <p:spPr>
          <a:xfrm>
            <a:off x="10497509" y="5773208"/>
            <a:ext cx="155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S.</a:t>
            </a:r>
            <a:r>
              <a:rPr lang="en-GB" dirty="0"/>
              <a:t> Paratyphi C is pig adapted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7D813-92FB-470B-9446-E05FB23FA45C}"/>
              </a:ext>
            </a:extLst>
          </p:cNvPr>
          <p:cNvSpPr txBox="1"/>
          <p:nvPr/>
        </p:nvSpPr>
        <p:spPr>
          <a:xfrm>
            <a:off x="203615" y="6040587"/>
            <a:ext cx="2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Host adapted salmonellae are metabolically limited </a:t>
            </a:r>
          </a:p>
        </p:txBody>
      </p:sp>
    </p:spTree>
    <p:extLst>
      <p:ext uri="{BB962C8B-B14F-4D97-AF65-F5344CB8AC3E}">
        <p14:creationId xmlns:p14="http://schemas.microsoft.com/office/powerpoint/2010/main" val="15581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E354E96-9F79-9040-BB3D-AADE770CC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42"/>
          <a:stretch/>
        </p:blipFill>
        <p:spPr>
          <a:xfrm>
            <a:off x="8372622" y="5187303"/>
            <a:ext cx="2856364" cy="72221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DC798AC-7FA9-2D4A-BCDB-1E6F2965DBF8}"/>
              </a:ext>
            </a:extLst>
          </p:cNvPr>
          <p:cNvSpPr/>
          <p:nvPr/>
        </p:nvSpPr>
        <p:spPr>
          <a:xfrm>
            <a:off x="4465302" y="3443497"/>
            <a:ext cx="2405743" cy="1077686"/>
          </a:xfrm>
          <a:prstGeom prst="ellipse">
            <a:avLst/>
          </a:prstGeom>
          <a:solidFill>
            <a:srgbClr val="BBD01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5C45F2-E65E-A44B-B621-36187DC396CA}"/>
              </a:ext>
            </a:extLst>
          </p:cNvPr>
          <p:cNvSpPr/>
          <p:nvPr/>
        </p:nvSpPr>
        <p:spPr>
          <a:xfrm>
            <a:off x="6980056" y="2101344"/>
            <a:ext cx="2405743" cy="1077686"/>
          </a:xfrm>
          <a:prstGeom prst="ellipse">
            <a:avLst/>
          </a:prstGeom>
          <a:solidFill>
            <a:srgbClr val="BBD01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35B00D-DA69-6B4C-B9B7-5F6C43565D8E}"/>
              </a:ext>
            </a:extLst>
          </p:cNvPr>
          <p:cNvSpPr/>
          <p:nvPr/>
        </p:nvSpPr>
        <p:spPr>
          <a:xfrm>
            <a:off x="1950547" y="2077143"/>
            <a:ext cx="2405743" cy="1077686"/>
          </a:xfrm>
          <a:prstGeom prst="ellipse">
            <a:avLst/>
          </a:prstGeom>
          <a:solidFill>
            <a:srgbClr val="BBD01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E0A70-B636-1746-B302-0ADD4AD6EBCC}"/>
              </a:ext>
            </a:extLst>
          </p:cNvPr>
          <p:cNvSpPr txBox="1"/>
          <p:nvPr/>
        </p:nvSpPr>
        <p:spPr>
          <a:xfrm>
            <a:off x="7109556" y="2317022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Genome structure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rearrangement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F6334-A10B-8940-83D8-356FCBF35A60}"/>
              </a:ext>
            </a:extLst>
          </p:cNvPr>
          <p:cNvSpPr txBox="1"/>
          <p:nvPr/>
        </p:nvSpPr>
        <p:spPr>
          <a:xfrm>
            <a:off x="2092872" y="243132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of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A4BB4-5C81-4340-A399-59FC1B21E832}"/>
              </a:ext>
            </a:extLst>
          </p:cNvPr>
          <p:cNvSpPr txBox="1"/>
          <p:nvPr/>
        </p:nvSpPr>
        <p:spPr>
          <a:xfrm>
            <a:off x="4588390" y="379767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Metabolic networks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492D17-906B-894F-9BFD-173A9E744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156" y="2944177"/>
            <a:ext cx="2571885" cy="23363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89BC53F-EEB5-0940-8E91-B88311E1D6D4}"/>
              </a:ext>
            </a:extLst>
          </p:cNvPr>
          <p:cNvSpPr txBox="1"/>
          <p:nvPr/>
        </p:nvSpPr>
        <p:spPr>
          <a:xfrm>
            <a:off x="8141993" y="3217165"/>
            <a:ext cx="1484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E81C06-A800-6F44-B198-D2E302EB55CA}"/>
              </a:ext>
            </a:extLst>
          </p:cNvPr>
          <p:cNvSpPr txBox="1"/>
          <p:nvPr/>
        </p:nvSpPr>
        <p:spPr>
          <a:xfrm>
            <a:off x="9362264" y="2338327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5EF856-7401-8D49-9992-E67B30E61428}"/>
              </a:ext>
            </a:extLst>
          </p:cNvPr>
          <p:cNvSpPr txBox="1"/>
          <p:nvPr/>
        </p:nvSpPr>
        <p:spPr>
          <a:xfrm>
            <a:off x="884051" y="2864292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Sanger Inst.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D62ED1-7E95-DD4A-B7ED-2A3645590504}"/>
              </a:ext>
            </a:extLst>
          </p:cNvPr>
          <p:cNvSpPr txBox="1"/>
          <p:nvPr/>
        </p:nvSpPr>
        <p:spPr>
          <a:xfrm>
            <a:off x="1668980" y="1788475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7F486E-B3D7-8643-B070-56ED46901A8D}"/>
              </a:ext>
            </a:extLst>
          </p:cNvPr>
          <p:cNvSpPr txBox="1"/>
          <p:nvPr/>
        </p:nvSpPr>
        <p:spPr>
          <a:xfrm>
            <a:off x="4159286" y="4476735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6DC61D-B735-0241-A3EB-53A1C15C9D8D}"/>
              </a:ext>
            </a:extLst>
          </p:cNvPr>
          <p:cNvSpPr txBox="1"/>
          <p:nvPr/>
        </p:nvSpPr>
        <p:spPr>
          <a:xfrm>
            <a:off x="8841929" y="1841920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4EF35C-91D7-E441-93F1-2C83F00E159B}"/>
              </a:ext>
            </a:extLst>
          </p:cNvPr>
          <p:cNvSpPr txBox="1"/>
          <p:nvPr/>
        </p:nvSpPr>
        <p:spPr>
          <a:xfrm>
            <a:off x="5942286" y="4474729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Brookes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C0BB83C-F427-584D-8EBC-8D726F855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5" r="1238" b="36870"/>
          <a:stretch/>
        </p:blipFill>
        <p:spPr>
          <a:xfrm>
            <a:off x="4193698" y="4927055"/>
            <a:ext cx="3063009" cy="6104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3B1C36-995E-B04B-B83F-4359D00733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9" r="5098" b="32710"/>
          <a:stretch/>
        </p:blipFill>
        <p:spPr>
          <a:xfrm>
            <a:off x="599943" y="3579354"/>
            <a:ext cx="2335852" cy="6837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EF8EC63-2B2F-D947-BE3F-AE956C358405}"/>
              </a:ext>
            </a:extLst>
          </p:cNvPr>
          <p:cNvSpPr txBox="1"/>
          <p:nvPr/>
        </p:nvSpPr>
        <p:spPr>
          <a:xfrm>
            <a:off x="4336707" y="1840772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Typhi carriage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B6BC60-9C92-3E43-8239-D32ED687D642}"/>
              </a:ext>
            </a:extLst>
          </p:cNvPr>
          <p:cNvSpPr txBox="1"/>
          <p:nvPr/>
        </p:nvSpPr>
        <p:spPr>
          <a:xfrm>
            <a:off x="502013" y="2231227"/>
            <a:ext cx="148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405AD-ADC6-4741-9FCB-6E7E355A9ED6}"/>
              </a:ext>
            </a:extLst>
          </p:cNvPr>
          <p:cNvSpPr txBox="1"/>
          <p:nvPr/>
        </p:nvSpPr>
        <p:spPr>
          <a:xfrm>
            <a:off x="2290336" y="3147012"/>
            <a:ext cx="1060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SNPs, indels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F6C14F-194F-2E4B-A79F-16C98D1FFEE0}"/>
              </a:ext>
            </a:extLst>
          </p:cNvPr>
          <p:cNvGrpSpPr/>
          <p:nvPr/>
        </p:nvGrpSpPr>
        <p:grpSpPr>
          <a:xfrm>
            <a:off x="4466464" y="2444923"/>
            <a:ext cx="2388210" cy="1008271"/>
            <a:chOff x="4592977" y="2444923"/>
            <a:chExt cx="2388210" cy="1008271"/>
          </a:xfrm>
        </p:grpSpPr>
        <p:sp>
          <p:nvSpPr>
            <p:cNvPr id="41" name="Bent Arrow 40">
              <a:extLst>
                <a:ext uri="{FF2B5EF4-FFF2-40B4-BE49-F238E27FC236}">
                  <a16:creationId xmlns:a16="http://schemas.microsoft.com/office/drawing/2014/main" id="{505F33D6-F582-3F4E-A98B-C117C9412D73}"/>
                </a:ext>
              </a:extLst>
            </p:cNvPr>
            <p:cNvSpPr/>
            <p:nvPr/>
          </p:nvSpPr>
          <p:spPr>
            <a:xfrm rot="5400000">
              <a:off x="4525738" y="2512162"/>
              <a:ext cx="998573" cy="864096"/>
            </a:xfrm>
            <a:prstGeom prst="bentArrow">
              <a:avLst/>
            </a:prstGeom>
            <a:solidFill>
              <a:schemeClr val="accent1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Bent Arrow 43">
              <a:extLst>
                <a:ext uri="{FF2B5EF4-FFF2-40B4-BE49-F238E27FC236}">
                  <a16:creationId xmlns:a16="http://schemas.microsoft.com/office/drawing/2014/main" id="{26B424F8-DD51-8A4B-B4DB-6C7B5AA16E9C}"/>
                </a:ext>
              </a:extLst>
            </p:cNvPr>
            <p:cNvSpPr/>
            <p:nvPr/>
          </p:nvSpPr>
          <p:spPr>
            <a:xfrm rot="16200000" flipH="1">
              <a:off x="6049852" y="2521860"/>
              <a:ext cx="998573" cy="864096"/>
            </a:xfrm>
            <a:prstGeom prst="bentArrow">
              <a:avLst/>
            </a:prstGeom>
            <a:solidFill>
              <a:schemeClr val="accent1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F3AB2C-6DB5-8148-9EBC-581A62EF39FD}"/>
              </a:ext>
            </a:extLst>
          </p:cNvPr>
          <p:cNvGrpSpPr/>
          <p:nvPr/>
        </p:nvGrpSpPr>
        <p:grpSpPr>
          <a:xfrm>
            <a:off x="3191896" y="3244841"/>
            <a:ext cx="4937347" cy="945397"/>
            <a:chOff x="3335277" y="3244841"/>
            <a:chExt cx="4937347" cy="945397"/>
          </a:xfrm>
        </p:grpSpPr>
        <p:sp>
          <p:nvSpPr>
            <p:cNvPr id="42" name="Bent Arrow 41">
              <a:extLst>
                <a:ext uri="{FF2B5EF4-FFF2-40B4-BE49-F238E27FC236}">
                  <a16:creationId xmlns:a16="http://schemas.microsoft.com/office/drawing/2014/main" id="{9D2F1DEB-5412-6840-81EF-95355895A5C7}"/>
                </a:ext>
              </a:extLst>
            </p:cNvPr>
            <p:cNvSpPr/>
            <p:nvPr/>
          </p:nvSpPr>
          <p:spPr>
            <a:xfrm rot="16200000">
              <a:off x="3412405" y="3167714"/>
              <a:ext cx="945396" cy="1099651"/>
            </a:xfrm>
            <a:prstGeom prst="bentArrow">
              <a:avLst/>
            </a:prstGeom>
            <a:solidFill>
              <a:schemeClr val="accent1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Bent Arrow 46">
              <a:extLst>
                <a:ext uri="{FF2B5EF4-FFF2-40B4-BE49-F238E27FC236}">
                  <a16:creationId xmlns:a16="http://schemas.microsoft.com/office/drawing/2014/main" id="{A09F0842-88DE-BC40-A6C3-226AE138E0D1}"/>
                </a:ext>
              </a:extLst>
            </p:cNvPr>
            <p:cNvSpPr/>
            <p:nvPr/>
          </p:nvSpPr>
          <p:spPr>
            <a:xfrm rot="5400000" flipH="1">
              <a:off x="7250101" y="3167713"/>
              <a:ext cx="945396" cy="1099651"/>
            </a:xfrm>
            <a:prstGeom prst="bentArrow">
              <a:avLst/>
            </a:prstGeom>
            <a:solidFill>
              <a:schemeClr val="accent1"/>
            </a:solidFill>
            <a:ln w="12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B5D3170-33C5-A041-BBB5-36862EDA91D3}"/>
              </a:ext>
            </a:extLst>
          </p:cNvPr>
          <p:cNvGrpSpPr/>
          <p:nvPr/>
        </p:nvGrpSpPr>
        <p:grpSpPr>
          <a:xfrm>
            <a:off x="2982683" y="1363415"/>
            <a:ext cx="5355772" cy="654273"/>
            <a:chOff x="3102429" y="1363415"/>
            <a:chExt cx="5355772" cy="654273"/>
          </a:xfrm>
        </p:grpSpPr>
        <p:sp>
          <p:nvSpPr>
            <p:cNvPr id="33" name="U-Turn Arrow 32">
              <a:extLst>
                <a:ext uri="{FF2B5EF4-FFF2-40B4-BE49-F238E27FC236}">
                  <a16:creationId xmlns:a16="http://schemas.microsoft.com/office/drawing/2014/main" id="{26818171-0FD7-6948-936C-1F82253A9267}"/>
                </a:ext>
              </a:extLst>
            </p:cNvPr>
            <p:cNvSpPr/>
            <p:nvPr/>
          </p:nvSpPr>
          <p:spPr>
            <a:xfrm>
              <a:off x="3178629" y="1363415"/>
              <a:ext cx="5279572" cy="653885"/>
            </a:xfrm>
            <a:custGeom>
              <a:avLst/>
              <a:gdLst>
                <a:gd name="connsiteX0" fmla="*/ 0 w 5654341"/>
                <a:gd name="connsiteY0" fmla="*/ 653885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286075 w 5654341"/>
                <a:gd name="connsiteY12" fmla="*/ 196257 h 653885"/>
                <a:gd name="connsiteX13" fmla="*/ 196257 w 5654341"/>
                <a:gd name="connsiteY13" fmla="*/ 286075 h 653885"/>
                <a:gd name="connsiteX14" fmla="*/ 196257 w 5654341"/>
                <a:gd name="connsiteY14" fmla="*/ 653885 h 653885"/>
                <a:gd name="connsiteX15" fmla="*/ 0 w 5654341"/>
                <a:gd name="connsiteY15" fmla="*/ 653885 h 653885"/>
                <a:gd name="connsiteX0" fmla="*/ 87086 w 5654341"/>
                <a:gd name="connsiteY0" fmla="*/ 327314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286075 w 5654341"/>
                <a:gd name="connsiteY12" fmla="*/ 196257 h 653885"/>
                <a:gd name="connsiteX13" fmla="*/ 196257 w 5654341"/>
                <a:gd name="connsiteY13" fmla="*/ 286075 h 653885"/>
                <a:gd name="connsiteX14" fmla="*/ 196257 w 5654341"/>
                <a:gd name="connsiteY14" fmla="*/ 653885 h 653885"/>
                <a:gd name="connsiteX15" fmla="*/ 87086 w 5654341"/>
                <a:gd name="connsiteY15" fmla="*/ 327314 h 653885"/>
                <a:gd name="connsiteX0" fmla="*/ 87086 w 5654341"/>
                <a:gd name="connsiteY0" fmla="*/ 327314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286075 w 5654341"/>
                <a:gd name="connsiteY12" fmla="*/ 196257 h 653885"/>
                <a:gd name="connsiteX13" fmla="*/ 196257 w 5654341"/>
                <a:gd name="connsiteY13" fmla="*/ 286075 h 653885"/>
                <a:gd name="connsiteX14" fmla="*/ 98286 w 5654341"/>
                <a:gd name="connsiteY14" fmla="*/ 392628 h 653885"/>
                <a:gd name="connsiteX15" fmla="*/ 87086 w 5654341"/>
                <a:gd name="connsiteY15" fmla="*/ 327314 h 653885"/>
                <a:gd name="connsiteX0" fmla="*/ 203670 w 5654341"/>
                <a:gd name="connsiteY0" fmla="*/ 120486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286075 w 5654341"/>
                <a:gd name="connsiteY12" fmla="*/ 196257 h 653885"/>
                <a:gd name="connsiteX13" fmla="*/ 196257 w 5654341"/>
                <a:gd name="connsiteY13" fmla="*/ 286075 h 653885"/>
                <a:gd name="connsiteX14" fmla="*/ 98286 w 5654341"/>
                <a:gd name="connsiteY14" fmla="*/ 392628 h 653885"/>
                <a:gd name="connsiteX15" fmla="*/ 203670 w 5654341"/>
                <a:gd name="connsiteY15" fmla="*/ 120486 h 653885"/>
                <a:gd name="connsiteX0" fmla="*/ 203670 w 5654341"/>
                <a:gd name="connsiteY0" fmla="*/ 120486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286075 w 5654341"/>
                <a:gd name="connsiteY12" fmla="*/ 196257 h 653885"/>
                <a:gd name="connsiteX13" fmla="*/ 196257 w 5654341"/>
                <a:gd name="connsiteY13" fmla="*/ 286075 h 653885"/>
                <a:gd name="connsiteX14" fmla="*/ 133262 w 5654341"/>
                <a:gd name="connsiteY14" fmla="*/ 207571 h 653885"/>
                <a:gd name="connsiteX15" fmla="*/ 203670 w 5654341"/>
                <a:gd name="connsiteY15" fmla="*/ 120486 h 653885"/>
                <a:gd name="connsiteX0" fmla="*/ 203670 w 5654341"/>
                <a:gd name="connsiteY0" fmla="*/ 120486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286075 w 5654341"/>
                <a:gd name="connsiteY12" fmla="*/ 196257 h 653885"/>
                <a:gd name="connsiteX13" fmla="*/ 137964 w 5654341"/>
                <a:gd name="connsiteY13" fmla="*/ 188103 h 653885"/>
                <a:gd name="connsiteX14" fmla="*/ 133262 w 5654341"/>
                <a:gd name="connsiteY14" fmla="*/ 207571 h 653885"/>
                <a:gd name="connsiteX15" fmla="*/ 203670 w 5654341"/>
                <a:gd name="connsiteY15" fmla="*/ 120486 h 653885"/>
                <a:gd name="connsiteX0" fmla="*/ 203670 w 5654341"/>
                <a:gd name="connsiteY0" fmla="*/ 120486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309392 w 5654341"/>
                <a:gd name="connsiteY12" fmla="*/ 141828 h 653885"/>
                <a:gd name="connsiteX13" fmla="*/ 137964 w 5654341"/>
                <a:gd name="connsiteY13" fmla="*/ 188103 h 653885"/>
                <a:gd name="connsiteX14" fmla="*/ 133262 w 5654341"/>
                <a:gd name="connsiteY14" fmla="*/ 207571 h 653885"/>
                <a:gd name="connsiteX15" fmla="*/ 203670 w 5654341"/>
                <a:gd name="connsiteY15" fmla="*/ 120486 h 65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54341" h="653885">
                  <a:moveTo>
                    <a:pt x="203670" y="120486"/>
                  </a:moveTo>
                  <a:cubicBezTo>
                    <a:pt x="203670" y="-2117"/>
                    <a:pt x="0" y="408678"/>
                    <a:pt x="0" y="286075"/>
                  </a:cubicBezTo>
                  <a:cubicBezTo>
                    <a:pt x="0" y="128080"/>
                    <a:pt x="128080" y="0"/>
                    <a:pt x="286075" y="0"/>
                  </a:cubicBezTo>
                  <a:lnTo>
                    <a:pt x="5302924" y="0"/>
                  </a:lnTo>
                  <a:cubicBezTo>
                    <a:pt x="5460919" y="0"/>
                    <a:pt x="5588999" y="128080"/>
                    <a:pt x="5588999" y="286075"/>
                  </a:cubicBezTo>
                  <a:cubicBezTo>
                    <a:pt x="5588999" y="346352"/>
                    <a:pt x="5588998" y="406630"/>
                    <a:pt x="5588998" y="466907"/>
                  </a:cubicBezTo>
                  <a:lnTo>
                    <a:pt x="5654341" y="466907"/>
                  </a:lnTo>
                  <a:lnTo>
                    <a:pt x="5490870" y="653885"/>
                  </a:lnTo>
                  <a:lnTo>
                    <a:pt x="5327399" y="466907"/>
                  </a:lnTo>
                  <a:lnTo>
                    <a:pt x="5392741" y="466907"/>
                  </a:lnTo>
                  <a:lnTo>
                    <a:pt x="5392741" y="286075"/>
                  </a:lnTo>
                  <a:cubicBezTo>
                    <a:pt x="5392741" y="236470"/>
                    <a:pt x="5352528" y="196257"/>
                    <a:pt x="5302923" y="196257"/>
                  </a:cubicBezTo>
                  <a:lnTo>
                    <a:pt x="309392" y="141828"/>
                  </a:lnTo>
                  <a:cubicBezTo>
                    <a:pt x="259787" y="141828"/>
                    <a:pt x="137964" y="138498"/>
                    <a:pt x="137964" y="188103"/>
                  </a:cubicBezTo>
                  <a:lnTo>
                    <a:pt x="133262" y="207571"/>
                  </a:lnTo>
                  <a:lnTo>
                    <a:pt x="203670" y="12048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U-Turn Arrow 51">
              <a:extLst>
                <a:ext uri="{FF2B5EF4-FFF2-40B4-BE49-F238E27FC236}">
                  <a16:creationId xmlns:a16="http://schemas.microsoft.com/office/drawing/2014/main" id="{849796C6-B05E-4E48-8194-236AE1BCD3BA}"/>
                </a:ext>
              </a:extLst>
            </p:cNvPr>
            <p:cNvSpPr/>
            <p:nvPr/>
          </p:nvSpPr>
          <p:spPr>
            <a:xfrm flipH="1">
              <a:off x="3102429" y="1363803"/>
              <a:ext cx="5279568" cy="653885"/>
            </a:xfrm>
            <a:custGeom>
              <a:avLst/>
              <a:gdLst>
                <a:gd name="connsiteX0" fmla="*/ 0 w 5654341"/>
                <a:gd name="connsiteY0" fmla="*/ 653885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286075 w 5654341"/>
                <a:gd name="connsiteY12" fmla="*/ 196257 h 653885"/>
                <a:gd name="connsiteX13" fmla="*/ 196257 w 5654341"/>
                <a:gd name="connsiteY13" fmla="*/ 286075 h 653885"/>
                <a:gd name="connsiteX14" fmla="*/ 196257 w 5654341"/>
                <a:gd name="connsiteY14" fmla="*/ 653885 h 653885"/>
                <a:gd name="connsiteX15" fmla="*/ 0 w 5654341"/>
                <a:gd name="connsiteY15" fmla="*/ 653885 h 653885"/>
                <a:gd name="connsiteX0" fmla="*/ 0 w 5654341"/>
                <a:gd name="connsiteY0" fmla="*/ 653885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286075 w 5654341"/>
                <a:gd name="connsiteY12" fmla="*/ 196257 h 653885"/>
                <a:gd name="connsiteX13" fmla="*/ 196257 w 5654341"/>
                <a:gd name="connsiteY13" fmla="*/ 286075 h 653885"/>
                <a:gd name="connsiteX14" fmla="*/ 185371 w 5654341"/>
                <a:gd name="connsiteY14" fmla="*/ 403513 h 653885"/>
                <a:gd name="connsiteX15" fmla="*/ 0 w 5654341"/>
                <a:gd name="connsiteY15" fmla="*/ 653885 h 653885"/>
                <a:gd name="connsiteX0" fmla="*/ 32657 w 5654341"/>
                <a:gd name="connsiteY0" fmla="*/ 305542 h 653885"/>
                <a:gd name="connsiteX1" fmla="*/ 0 w 5654341"/>
                <a:gd name="connsiteY1" fmla="*/ 286075 h 653885"/>
                <a:gd name="connsiteX2" fmla="*/ 286075 w 5654341"/>
                <a:gd name="connsiteY2" fmla="*/ 0 h 653885"/>
                <a:gd name="connsiteX3" fmla="*/ 5302924 w 5654341"/>
                <a:gd name="connsiteY3" fmla="*/ 0 h 653885"/>
                <a:gd name="connsiteX4" fmla="*/ 5588999 w 5654341"/>
                <a:gd name="connsiteY4" fmla="*/ 286075 h 653885"/>
                <a:gd name="connsiteX5" fmla="*/ 5588998 w 5654341"/>
                <a:gd name="connsiteY5" fmla="*/ 466907 h 653885"/>
                <a:gd name="connsiteX6" fmla="*/ 5654341 w 5654341"/>
                <a:gd name="connsiteY6" fmla="*/ 466907 h 653885"/>
                <a:gd name="connsiteX7" fmla="*/ 5490870 w 5654341"/>
                <a:gd name="connsiteY7" fmla="*/ 653885 h 653885"/>
                <a:gd name="connsiteX8" fmla="*/ 5327399 w 5654341"/>
                <a:gd name="connsiteY8" fmla="*/ 466907 h 653885"/>
                <a:gd name="connsiteX9" fmla="*/ 5392741 w 5654341"/>
                <a:gd name="connsiteY9" fmla="*/ 466907 h 653885"/>
                <a:gd name="connsiteX10" fmla="*/ 5392741 w 5654341"/>
                <a:gd name="connsiteY10" fmla="*/ 286075 h 653885"/>
                <a:gd name="connsiteX11" fmla="*/ 5302923 w 5654341"/>
                <a:gd name="connsiteY11" fmla="*/ 196257 h 653885"/>
                <a:gd name="connsiteX12" fmla="*/ 286075 w 5654341"/>
                <a:gd name="connsiteY12" fmla="*/ 196257 h 653885"/>
                <a:gd name="connsiteX13" fmla="*/ 196257 w 5654341"/>
                <a:gd name="connsiteY13" fmla="*/ 286075 h 653885"/>
                <a:gd name="connsiteX14" fmla="*/ 185371 w 5654341"/>
                <a:gd name="connsiteY14" fmla="*/ 403513 h 653885"/>
                <a:gd name="connsiteX15" fmla="*/ 32657 w 5654341"/>
                <a:gd name="connsiteY15" fmla="*/ 305542 h 65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54341" h="653885">
                  <a:moveTo>
                    <a:pt x="32657" y="305542"/>
                  </a:moveTo>
                  <a:lnTo>
                    <a:pt x="0" y="286075"/>
                  </a:lnTo>
                  <a:cubicBezTo>
                    <a:pt x="0" y="128080"/>
                    <a:pt x="128080" y="0"/>
                    <a:pt x="286075" y="0"/>
                  </a:cubicBezTo>
                  <a:lnTo>
                    <a:pt x="5302924" y="0"/>
                  </a:lnTo>
                  <a:cubicBezTo>
                    <a:pt x="5460919" y="0"/>
                    <a:pt x="5588999" y="128080"/>
                    <a:pt x="5588999" y="286075"/>
                  </a:cubicBezTo>
                  <a:cubicBezTo>
                    <a:pt x="5588999" y="346352"/>
                    <a:pt x="5588998" y="406630"/>
                    <a:pt x="5588998" y="466907"/>
                  </a:cubicBezTo>
                  <a:lnTo>
                    <a:pt x="5654341" y="466907"/>
                  </a:lnTo>
                  <a:lnTo>
                    <a:pt x="5490870" y="653885"/>
                  </a:lnTo>
                  <a:lnTo>
                    <a:pt x="5327399" y="466907"/>
                  </a:lnTo>
                  <a:lnTo>
                    <a:pt x="5392741" y="466907"/>
                  </a:lnTo>
                  <a:lnTo>
                    <a:pt x="5392741" y="286075"/>
                  </a:lnTo>
                  <a:cubicBezTo>
                    <a:pt x="5392741" y="236470"/>
                    <a:pt x="5352528" y="196257"/>
                    <a:pt x="5302923" y="196257"/>
                  </a:cubicBezTo>
                  <a:lnTo>
                    <a:pt x="286075" y="196257"/>
                  </a:lnTo>
                  <a:cubicBezTo>
                    <a:pt x="236470" y="196257"/>
                    <a:pt x="196257" y="236470"/>
                    <a:pt x="196257" y="286075"/>
                  </a:cubicBezTo>
                  <a:lnTo>
                    <a:pt x="185371" y="403513"/>
                  </a:lnTo>
                  <a:lnTo>
                    <a:pt x="32657" y="30554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CD899FA-4E52-7649-8988-F504046E70B1}"/>
              </a:ext>
            </a:extLst>
          </p:cNvPr>
          <p:cNvSpPr txBox="1"/>
          <p:nvPr/>
        </p:nvSpPr>
        <p:spPr>
          <a:xfrm>
            <a:off x="565002" y="4339369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Gen Res 2009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33B953B-B789-424D-9DDC-DACF598CC034}"/>
              </a:ext>
            </a:extLst>
          </p:cNvPr>
          <p:cNvSpPr txBox="1"/>
          <p:nvPr/>
        </p:nvSpPr>
        <p:spPr>
          <a:xfrm>
            <a:off x="4142694" y="5578561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PNAS 2015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311DAE-0CC7-5647-A778-28E1B88BF9A7}"/>
              </a:ext>
            </a:extLst>
          </p:cNvPr>
          <p:cNvSpPr txBox="1"/>
          <p:nvPr/>
        </p:nvSpPr>
        <p:spPr>
          <a:xfrm>
            <a:off x="8372622" y="5983176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BioRxiv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470405-DF4B-4F73-8C0F-7598CD49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76489"/>
            <a:ext cx="11521440" cy="1008000"/>
          </a:xfrm>
        </p:spPr>
        <p:txBody>
          <a:bodyPr>
            <a:normAutofit fontScale="90000"/>
          </a:bodyPr>
          <a:lstStyle/>
          <a:p>
            <a:pPr algn="ctr">
              <a:tabLst>
                <a:tab pos="965176" algn="l"/>
                <a:tab pos="1930352" algn="l"/>
                <a:tab pos="2895528" algn="l"/>
                <a:tab pos="3860703" algn="l"/>
                <a:tab pos="4825879" algn="l"/>
                <a:tab pos="5791055" algn="l"/>
                <a:tab pos="6756231" algn="l"/>
                <a:tab pos="7721407" algn="l"/>
                <a:tab pos="8686583" algn="l"/>
              </a:tabLst>
            </a:pPr>
            <a:r>
              <a:rPr lang="en-US" sz="4900" dirty="0"/>
              <a:t>Bacterial diversity is generated in many ways</a:t>
            </a:r>
            <a:br>
              <a:rPr lang="en-US" sz="3600" spc="-1" dirty="0">
                <a:solidFill>
                  <a:srgbClr val="00D7D2"/>
                </a:solidFill>
                <a:uFill>
                  <a:solidFill>
                    <a:srgbClr val="FFFFFF"/>
                  </a:solidFill>
                </a:uFill>
              </a:rPr>
            </a:br>
            <a:endParaRPr lang="en-GB" sz="3600" spc="-1" dirty="0">
              <a:solidFill>
                <a:srgbClr val="00D7D2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3463-8138-4633-B370-107DF65BA91A}"/>
              </a:ext>
            </a:extLst>
          </p:cNvPr>
          <p:cNvSpPr/>
          <p:nvPr/>
        </p:nvSpPr>
        <p:spPr>
          <a:xfrm>
            <a:off x="9414059" y="6302723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Gemma Langridge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A2A4A-5386-4CCF-A2C4-0C3D456FC459}"/>
              </a:ext>
            </a:extLst>
          </p:cNvPr>
          <p:cNvSpPr txBox="1"/>
          <p:nvPr/>
        </p:nvSpPr>
        <p:spPr>
          <a:xfrm>
            <a:off x="500791" y="5132284"/>
            <a:ext cx="336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SNPS are just one, easy to measure,  aspect of bacterial variation </a:t>
            </a:r>
          </a:p>
        </p:txBody>
      </p:sp>
    </p:spTree>
    <p:extLst>
      <p:ext uri="{BB962C8B-B14F-4D97-AF65-F5344CB8AC3E}">
        <p14:creationId xmlns:p14="http://schemas.microsoft.com/office/powerpoint/2010/main" val="206204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53" y="291575"/>
            <a:ext cx="10979593" cy="1008000"/>
          </a:xfrm>
        </p:spPr>
        <p:txBody>
          <a:bodyPr>
            <a:noAutofit/>
          </a:bodyPr>
          <a:lstStyle/>
          <a:p>
            <a:r>
              <a:rPr lang="en-GB" dirty="0"/>
              <a:t>Quantitative transposon insertion data  defines competitive survival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3936" y="1680085"/>
            <a:ext cx="55443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Identified the genes involved in antibiotic resistance.</a:t>
            </a:r>
          </a:p>
          <a:p>
            <a:endParaRPr lang="en-GB" sz="2400" dirty="0"/>
          </a:p>
          <a:p>
            <a:r>
              <a:rPr lang="en-GB" sz="2400" dirty="0"/>
              <a:t>Showed that antibiotic resistance is a survival response and some combinations of antibiotics are less likely to develop resistance.</a:t>
            </a:r>
          </a:p>
          <a:p>
            <a:endParaRPr lang="en-GB" sz="2400" dirty="0"/>
          </a:p>
          <a:p>
            <a:r>
              <a:rPr lang="en-GB" sz="2400" dirty="0"/>
              <a:t>Next step flux-balance analysis but no renewal because of exit (</a:t>
            </a:r>
            <a:r>
              <a:rPr lang="en-GB" sz="2400" dirty="0" err="1"/>
              <a:t>Discuva</a:t>
            </a:r>
            <a:r>
              <a:rPr lang="en-GB" sz="2400" dirty="0"/>
              <a:t> Ltd)</a:t>
            </a:r>
          </a:p>
          <a:p>
            <a:endParaRPr lang="en-GB" sz="24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FEC939-6FE4-42DB-9A5F-CAE330809D1C}"/>
              </a:ext>
            </a:extLst>
          </p:cNvPr>
          <p:cNvGrpSpPr/>
          <p:nvPr/>
        </p:nvGrpSpPr>
        <p:grpSpPr>
          <a:xfrm>
            <a:off x="300285" y="1757869"/>
            <a:ext cx="6236495" cy="4394452"/>
            <a:chOff x="6339394" y="1481838"/>
            <a:chExt cx="5287139" cy="374146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9250A5-49D0-45AE-AE12-77D6A19DFBAF}"/>
                </a:ext>
              </a:extLst>
            </p:cNvPr>
            <p:cNvSpPr txBox="1"/>
            <p:nvPr/>
          </p:nvSpPr>
          <p:spPr bwMode="auto">
            <a:xfrm>
              <a:off x="6339394" y="1481838"/>
              <a:ext cx="5287139" cy="5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000" b="1" dirty="0">
                  <a:solidFill>
                    <a:srgbClr val="000000"/>
                  </a:solidFill>
                </a:rPr>
                <a:t>Network analysis can  define “survival  genes”  for antibiotic exposure</a:t>
              </a:r>
              <a:endParaRPr lang="en-GB" sz="2000" b="1" kern="0" dirty="0">
                <a:solidFill>
                  <a:srgbClr val="00B0F0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766D430-3BCD-4037-B6B6-5282C2774751}"/>
                </a:ext>
              </a:extLst>
            </p:cNvPr>
            <p:cNvGrpSpPr/>
            <p:nvPr/>
          </p:nvGrpSpPr>
          <p:grpSpPr>
            <a:xfrm>
              <a:off x="6935269" y="2107796"/>
              <a:ext cx="4108165" cy="3115509"/>
              <a:chOff x="6046748" y="1754114"/>
              <a:chExt cx="4108165" cy="3115509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B9C96E42-42B6-4184-878F-F81F7ABB59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32" r="15319"/>
              <a:stretch/>
            </p:blipFill>
            <p:spPr>
              <a:xfrm>
                <a:off x="6046748" y="1754114"/>
                <a:ext cx="4108165" cy="3115509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74105DA-4F1D-471E-AA26-BC5E5E85E9EB}"/>
                  </a:ext>
                </a:extLst>
              </p:cNvPr>
              <p:cNvSpPr txBox="1"/>
              <p:nvPr/>
            </p:nvSpPr>
            <p:spPr>
              <a:xfrm>
                <a:off x="6978921" y="3952097"/>
                <a:ext cx="309561" cy="1867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r>
                  <a:rPr lang="en-GB" sz="825" dirty="0"/>
                  <a:t>A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646C6A2-5BC7-4049-9660-CB1D0BB8C1C8}"/>
                  </a:ext>
                </a:extLst>
              </p:cNvPr>
              <p:cNvSpPr txBox="1"/>
              <p:nvPr/>
            </p:nvSpPr>
            <p:spPr>
              <a:xfrm>
                <a:off x="8277208" y="2499728"/>
                <a:ext cx="289547" cy="1867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r>
                  <a:rPr lang="en-GB" sz="825" dirty="0"/>
                  <a:t>Y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8257DDE-61A8-419C-B25A-741B5A94B9E4}"/>
                  </a:ext>
                </a:extLst>
              </p:cNvPr>
              <p:cNvSpPr txBox="1"/>
              <p:nvPr/>
            </p:nvSpPr>
            <p:spPr>
              <a:xfrm>
                <a:off x="9597878" y="2207338"/>
                <a:ext cx="359190" cy="1923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/>
                </a:lvl1pPr>
              </a:lstStyle>
              <a:p>
                <a:r>
                  <a:rPr lang="en-GB" sz="825" dirty="0"/>
                  <a:t>Z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4E4DF04-FB82-470A-B373-EABD78ACF023}"/>
                </a:ext>
              </a:extLst>
            </p:cNvPr>
            <p:cNvGrpSpPr/>
            <p:nvPr/>
          </p:nvGrpSpPr>
          <p:grpSpPr>
            <a:xfrm>
              <a:off x="6913618" y="2728854"/>
              <a:ext cx="1452299" cy="860425"/>
              <a:chOff x="5981965" y="2332039"/>
              <a:chExt cx="1452299" cy="860425"/>
            </a:xfrm>
          </p:grpSpPr>
          <p:grpSp>
            <p:nvGrpSpPr>
              <p:cNvPr id="43" name="Group 4">
                <a:extLst>
                  <a:ext uri="{FF2B5EF4-FFF2-40B4-BE49-F238E27FC236}">
                    <a16:creationId xmlns:a16="http://schemas.microsoft.com/office/drawing/2014/main" id="{0B36F189-FFFC-489B-9E7A-E2A6CB24000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11889" y="2332039"/>
                <a:ext cx="1222375" cy="860425"/>
                <a:chOff x="2953" y="1469"/>
                <a:chExt cx="770" cy="542"/>
              </a:xfrm>
            </p:grpSpPr>
            <p:sp>
              <p:nvSpPr>
                <p:cNvPr id="46" name="AutoShape 3">
                  <a:extLst>
                    <a:ext uri="{FF2B5EF4-FFF2-40B4-BE49-F238E27FC236}">
                      <a16:creationId xmlns:a16="http://schemas.microsoft.com/office/drawing/2014/main" id="{4D14382D-A737-49C9-B4B2-045C222E1C7B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953" y="1469"/>
                  <a:ext cx="770" cy="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48" name="Picture 8">
                  <a:extLst>
                    <a:ext uri="{FF2B5EF4-FFF2-40B4-BE49-F238E27FC236}">
                      <a16:creationId xmlns:a16="http://schemas.microsoft.com/office/drawing/2014/main" id="{6D5B0AD1-C7C0-4ECA-9A1E-1CA32E5BF6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3" y="1655"/>
                  <a:ext cx="82" cy="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9">
                  <a:extLst>
                    <a:ext uri="{FF2B5EF4-FFF2-40B4-BE49-F238E27FC236}">
                      <a16:creationId xmlns:a16="http://schemas.microsoft.com/office/drawing/2014/main" id="{AE0ADCA4-13C3-42E9-B684-01AE0B3E1B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3" y="1655"/>
                  <a:ext cx="82" cy="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0" name="Rectangle 10">
                  <a:extLst>
                    <a:ext uri="{FF2B5EF4-FFF2-40B4-BE49-F238E27FC236}">
                      <a16:creationId xmlns:a16="http://schemas.microsoft.com/office/drawing/2014/main" id="{9B1086F0-8DDB-4F92-B8AB-C6A95A902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0" y="1653"/>
                  <a:ext cx="102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525" dirty="0">
                      <a:solidFill>
                        <a:srgbClr val="000000"/>
                      </a:solidFill>
                    </a:rPr>
                    <a:t>Non</a:t>
                  </a:r>
                  <a:endParaRPr lang="en-US" altLang="en-US" dirty="0"/>
                </a:p>
              </p:txBody>
            </p:sp>
            <p:sp>
              <p:nvSpPr>
                <p:cNvPr id="51" name="Rectangle 11">
                  <a:extLst>
                    <a:ext uri="{FF2B5EF4-FFF2-40B4-BE49-F238E27FC236}">
                      <a16:creationId xmlns:a16="http://schemas.microsoft.com/office/drawing/2014/main" id="{B96B1DF2-D064-4736-B219-6EA5B180B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57" y="1653"/>
                  <a:ext cx="19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525">
                      <a:solidFill>
                        <a:srgbClr val="000000"/>
                      </a:solidFill>
                    </a:rPr>
                    <a:t>-</a:t>
                  </a:r>
                  <a:endParaRPr lang="en-US" altLang="en-US"/>
                </a:p>
              </p:txBody>
            </p:sp>
            <p:sp>
              <p:nvSpPr>
                <p:cNvPr id="52" name="Rectangle 12">
                  <a:extLst>
                    <a:ext uri="{FF2B5EF4-FFF2-40B4-BE49-F238E27FC236}">
                      <a16:creationId xmlns:a16="http://schemas.microsoft.com/office/drawing/2014/main" id="{F06AC87D-99FD-48DC-998F-754D9E2391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74" y="1653"/>
                  <a:ext cx="361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525" dirty="0">
                      <a:solidFill>
                        <a:srgbClr val="000000"/>
                      </a:solidFill>
                    </a:rPr>
                    <a:t>essential gene</a:t>
                  </a:r>
                  <a:endParaRPr lang="en-US" altLang="en-US" dirty="0"/>
                </a:p>
              </p:txBody>
            </p:sp>
            <p:pic>
              <p:nvPicPr>
                <p:cNvPr id="53" name="Picture 13">
                  <a:extLst>
                    <a:ext uri="{FF2B5EF4-FFF2-40B4-BE49-F238E27FC236}">
                      <a16:creationId xmlns:a16="http://schemas.microsoft.com/office/drawing/2014/main" id="{8F1F08BD-3D95-4B0F-816F-A40261ECD7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7" y="1725"/>
                  <a:ext cx="33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4" name="Picture 14">
                  <a:extLst>
                    <a:ext uri="{FF2B5EF4-FFF2-40B4-BE49-F238E27FC236}">
                      <a16:creationId xmlns:a16="http://schemas.microsoft.com/office/drawing/2014/main" id="{B4158853-E92C-47DF-9F5B-88EA7721D4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7" y="1725"/>
                  <a:ext cx="33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Rectangle 15">
                  <a:extLst>
                    <a:ext uri="{FF2B5EF4-FFF2-40B4-BE49-F238E27FC236}">
                      <a16:creationId xmlns:a16="http://schemas.microsoft.com/office/drawing/2014/main" id="{E0237C74-9B55-4261-B72F-786B34BAA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0" y="1737"/>
                  <a:ext cx="368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525" dirty="0">
                      <a:solidFill>
                        <a:srgbClr val="000000"/>
                      </a:solidFill>
                    </a:rPr>
                    <a:t>Essential gene</a:t>
                  </a:r>
                  <a:endParaRPr lang="en-US" altLang="en-US" dirty="0"/>
                </a:p>
              </p:txBody>
            </p:sp>
            <p:sp>
              <p:nvSpPr>
                <p:cNvPr id="56" name="Rectangle 16">
                  <a:extLst>
                    <a:ext uri="{FF2B5EF4-FFF2-40B4-BE49-F238E27FC236}">
                      <a16:creationId xmlns:a16="http://schemas.microsoft.com/office/drawing/2014/main" id="{4BA6D8B9-4DBE-4EBC-806A-351878B67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0" y="1822"/>
                  <a:ext cx="444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525">
                      <a:solidFill>
                        <a:srgbClr val="000000"/>
                      </a:solidFill>
                    </a:rPr>
                    <a:t>Upregulated gene</a:t>
                  </a:r>
                  <a:endParaRPr lang="en-US" altLang="en-US"/>
                </a:p>
              </p:txBody>
            </p:sp>
            <p:sp>
              <p:nvSpPr>
                <p:cNvPr id="57" name="Rectangle 17">
                  <a:extLst>
                    <a:ext uri="{FF2B5EF4-FFF2-40B4-BE49-F238E27FC236}">
                      <a16:creationId xmlns:a16="http://schemas.microsoft.com/office/drawing/2014/main" id="{2171CCFB-9757-4652-AB1B-52F676422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0" y="1906"/>
                  <a:ext cx="380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525">
                      <a:solidFill>
                        <a:srgbClr val="000000"/>
                      </a:solidFill>
                    </a:rPr>
                    <a:t>Disrupted gene</a:t>
                  </a:r>
                  <a:endParaRPr lang="en-US" altLang="en-US"/>
                </a:p>
              </p:txBody>
            </p:sp>
            <p:sp>
              <p:nvSpPr>
                <p:cNvPr id="58" name="Line 18">
                  <a:extLst>
                    <a:ext uri="{FF2B5EF4-FFF2-40B4-BE49-F238E27FC236}">
                      <a16:creationId xmlns:a16="http://schemas.microsoft.com/office/drawing/2014/main" id="{BB20882A-1C9F-4E14-BEAF-A5A440930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3" y="1855"/>
                  <a:ext cx="146" cy="0"/>
                </a:xfrm>
                <a:prstGeom prst="line">
                  <a:avLst/>
                </a:prstGeom>
                <a:noFill/>
                <a:ln w="20638">
                  <a:solidFill>
                    <a:srgbClr val="54E43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" name="Line 19">
                  <a:extLst>
                    <a:ext uri="{FF2B5EF4-FFF2-40B4-BE49-F238E27FC236}">
                      <a16:creationId xmlns:a16="http://schemas.microsoft.com/office/drawing/2014/main" id="{45FDCD6F-E925-4D31-8080-9BD312A43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3" y="1934"/>
                  <a:ext cx="146" cy="0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36631BB-DF97-4F5E-B07D-F2B1666C7369}"/>
                  </a:ext>
                </a:extLst>
              </p:cNvPr>
              <p:cNvSpPr txBox="1"/>
              <p:nvPr/>
            </p:nvSpPr>
            <p:spPr>
              <a:xfrm>
                <a:off x="5981965" y="2356566"/>
                <a:ext cx="523395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" dirty="0"/>
                  <a:t>X</a:t>
                </a: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63E437E-CF3D-45BA-8F9F-3A2A7C77EFFD}"/>
              </a:ext>
            </a:extLst>
          </p:cNvPr>
          <p:cNvSpPr txBox="1"/>
          <p:nvPr/>
        </p:nvSpPr>
        <p:spPr>
          <a:xfrm>
            <a:off x="4682200" y="4970736"/>
            <a:ext cx="365146" cy="2192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825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666D0-7F68-451F-8AA1-60EC951645C7}"/>
              </a:ext>
            </a:extLst>
          </p:cNvPr>
          <p:cNvSpPr txBox="1"/>
          <p:nvPr/>
        </p:nvSpPr>
        <p:spPr>
          <a:xfrm>
            <a:off x="1664388" y="3199771"/>
            <a:ext cx="118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Antibiotics</a:t>
            </a:r>
          </a:p>
        </p:txBody>
      </p:sp>
    </p:spTree>
    <p:extLst>
      <p:ext uri="{BB962C8B-B14F-4D97-AF65-F5344CB8AC3E}">
        <p14:creationId xmlns:p14="http://schemas.microsoft.com/office/powerpoint/2010/main" val="170265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245E-4754-4C82-83B9-A4E92D43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REFRESH – E.U. project to develop bacterial strains for the “valorisation” of food waste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D658D-EECC-45C2-99E3-89A35338D460}"/>
              </a:ext>
            </a:extLst>
          </p:cNvPr>
          <p:cNvSpPr txBox="1"/>
          <p:nvPr/>
        </p:nvSpPr>
        <p:spPr>
          <a:xfrm>
            <a:off x="6467858" y="1790088"/>
            <a:ext cx="4992624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Essential genes identified in </a:t>
            </a:r>
            <a:r>
              <a:rPr lang="en-GB" sz="1200" b="1" i="1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Pseudomonas fluorescens </a:t>
            </a:r>
            <a:r>
              <a:rPr lang="en-GB" sz="12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cultured in putrescible (sandwich) food waste </a:t>
            </a:r>
          </a:p>
          <a:p>
            <a:endParaRPr lang="en-GB" sz="1200" b="1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PFL2_0037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trpB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tryptophan synthase beta chain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PFL2_0302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hyp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hypothetical protein PVLB_24070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PFL2_0944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unk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proline dehydrogenase superfamily protein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PFL2_0947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unk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major facilitator superfamily protein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PFL2_1020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ptsH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phosphocarrier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protein 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HPr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PFL2_1026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ostA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organic solvent tolerance protein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PFL2_1398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ompH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outer membrane protein 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OmpH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PFL2_1412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LysR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putative 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LysR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-family regulatory protein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PFL2_3614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hyp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secretin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PFL2_3615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ipsJ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isocitrate lyase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PFL2_3842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unk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response regulator/EAL domain protein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PFL2_3843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unk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sensor histidine kinase/response regulator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PFL2_3849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hyp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hypothetical protein PFLU4059 	</a:t>
            </a:r>
          </a:p>
          <a:p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PFL2_5547 	</a:t>
            </a:r>
            <a:r>
              <a:rPr lang="en-GB" sz="9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ptsP</a:t>
            </a:r>
            <a:r>
              <a:rPr lang="en-GB" sz="9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	phosphoenolpyruvate-protein phosphotransferase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BE2B2-4A0B-4E16-BD43-8F0B8B8B24E1}"/>
              </a:ext>
            </a:extLst>
          </p:cNvPr>
          <p:cNvSpPr txBox="1"/>
          <p:nvPr/>
        </p:nvSpPr>
        <p:spPr>
          <a:xfrm>
            <a:off x="680769" y="1923909"/>
            <a:ext cx="5415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Identified key genetic features of bacteria suitable for growing on a mixture of putrescible waste…</a:t>
            </a:r>
          </a:p>
          <a:p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… further steps required to explore candidate chemicals for prospects of production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e.g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: bioplastic PHB production.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73BDD-6169-4CDD-8EAD-4C7C714E8BCB}"/>
              </a:ext>
            </a:extLst>
          </p:cNvPr>
          <p:cNvSpPr txBox="1"/>
          <p:nvPr/>
        </p:nvSpPr>
        <p:spPr>
          <a:xfrm>
            <a:off x="262758" y="4797977"/>
            <a:ext cx="1168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(</a:t>
            </a:r>
            <a:r>
              <a:rPr lang="en-GB" dirty="0" err="1"/>
              <a:t>Bactevo</a:t>
            </a:r>
            <a:r>
              <a:rPr lang="en-GB" dirty="0"/>
              <a:t> Ltd) selected Ps. strains that will grow on food waste and identified all of the genes required for biomass production We then found other  strains with </a:t>
            </a:r>
            <a:r>
              <a:rPr lang="en-GB" i="1" dirty="0" err="1"/>
              <a:t>Phb</a:t>
            </a:r>
            <a:r>
              <a:rPr lang="en-GB" dirty="0"/>
              <a:t> genes capable of converting food waste into </a:t>
            </a:r>
            <a:r>
              <a:rPr lang="en-GB" dirty="0" err="1"/>
              <a:t>precursers</a:t>
            </a:r>
            <a:r>
              <a:rPr lang="en-GB" dirty="0"/>
              <a:t> for bioplastics</a:t>
            </a:r>
          </a:p>
          <a:p>
            <a:endParaRPr lang="en-GB" dirty="0"/>
          </a:p>
          <a:p>
            <a:r>
              <a:rPr lang="en-GB" b="1" dirty="0"/>
              <a:t>Next step modelling </a:t>
            </a:r>
            <a:r>
              <a:rPr lang="en-GB" dirty="0"/>
              <a:t>–  but no renewal because we couldn’t find anyone with the skills needed. </a:t>
            </a:r>
          </a:p>
        </p:txBody>
      </p:sp>
    </p:spTree>
    <p:extLst>
      <p:ext uri="{BB962C8B-B14F-4D97-AF65-F5344CB8AC3E}">
        <p14:creationId xmlns:p14="http://schemas.microsoft.com/office/powerpoint/2010/main" val="332208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D001-404A-4D4C-9BD1-E7EC852F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42" y="5006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use metabolic modelling in microbiology?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My experience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26B4244-FCD2-4E7C-8C22-65D50FED7ADE}"/>
              </a:ext>
            </a:extLst>
          </p:cNvPr>
          <p:cNvSpPr txBox="1">
            <a:spLocks/>
          </p:cNvSpPr>
          <p:nvPr/>
        </p:nvSpPr>
        <p:spPr>
          <a:xfrm>
            <a:off x="672242" y="200599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Converting gene lists in to something useful</a:t>
            </a:r>
          </a:p>
          <a:p>
            <a:pPr marL="457200" lvl="1" indent="0">
              <a:buNone/>
            </a:pPr>
            <a:r>
              <a:rPr lang="en-GB" sz="1800" i="1" dirty="0"/>
              <a:t>Everyone get’s this and microbiologists want to work with us – expanding field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Maximising production of high value products</a:t>
            </a:r>
          </a:p>
          <a:p>
            <a:pPr marL="457200" lvl="1" indent="0">
              <a:buNone/>
            </a:pPr>
            <a:r>
              <a:rPr lang="en-GB" sz="1800" i="1" dirty="0"/>
              <a:t>Ten years ago there was no real UK market for bioproduction – hopefully better now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Dealing with waste</a:t>
            </a:r>
          </a:p>
          <a:p>
            <a:pPr marL="457200" lvl="1" indent="0">
              <a:buNone/>
            </a:pPr>
            <a:r>
              <a:rPr lang="en-GB" sz="1800" i="1" dirty="0"/>
              <a:t>Not commercially viable - yet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Creating  bacterial clusters to allow understanding of “species” or biology of a group</a:t>
            </a:r>
          </a:p>
          <a:p>
            <a:pPr marL="457200" lvl="1" indent="0">
              <a:buNone/>
            </a:pPr>
            <a:r>
              <a:rPr lang="en-GB" sz="1800" i="1" dirty="0"/>
              <a:t>This is in silico phenotyping but it challenges the species concept – not liked</a:t>
            </a:r>
          </a:p>
          <a:p>
            <a:pPr marL="457200" lvl="1" indent="0">
              <a:buNone/>
            </a:pPr>
            <a:r>
              <a:rPr lang="en-GB" sz="1800" i="1" dirty="0"/>
              <a:t>We are starting to use it to define traits in food-borne pathogens/ microbiota from metagenomics</a:t>
            </a: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2000" b="1" dirty="0"/>
              <a:t>Looking at interactions</a:t>
            </a:r>
          </a:p>
          <a:p>
            <a:pPr marL="457200" lvl="1" indent="0">
              <a:buNone/>
            </a:pPr>
            <a:r>
              <a:rPr lang="en-GB" sz="1800" i="1" dirty="0"/>
              <a:t>Building models of communities rather than single cells – currently has a credibility issue</a:t>
            </a:r>
          </a:p>
          <a:p>
            <a:pPr marL="457200" lvl="1" indent="0">
              <a:buNone/>
            </a:pPr>
            <a:r>
              <a:rPr lang="en-GB" sz="1800" i="1" dirty="0"/>
              <a:t>Looking at the interaction between host and microbe – very hot area of research 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3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247F-93FE-4761-A989-697499E9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54813"/>
            <a:ext cx="10515600" cy="1325563"/>
          </a:xfrm>
        </p:spPr>
        <p:txBody>
          <a:bodyPr/>
          <a:lstStyle/>
          <a:p>
            <a:r>
              <a:rPr lang="en-GB" b="1" dirty="0"/>
              <a:t>Ongoing Projects at Quadram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E92E99-BA8D-498A-98C0-A823D08A2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40" y="2058740"/>
            <a:ext cx="5967984" cy="392501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b="1" dirty="0"/>
              <a:t>What my group does</a:t>
            </a:r>
          </a:p>
          <a:p>
            <a:r>
              <a:rPr lang="en-GB" sz="2400" dirty="0"/>
              <a:t>Generate or upload genome sequences</a:t>
            </a:r>
          </a:p>
          <a:p>
            <a:r>
              <a:rPr lang="en-GB" sz="2400" dirty="0"/>
              <a:t>Update annotation – need genes linked to enzymes linked to reactions to build the network</a:t>
            </a:r>
          </a:p>
          <a:p>
            <a:r>
              <a:rPr lang="en-GB" b="1" dirty="0"/>
              <a:t>Build the Genome Scale Model </a:t>
            </a:r>
          </a:p>
          <a:p>
            <a:r>
              <a:rPr lang="en-GB" b="1" dirty="0"/>
              <a:t>Balance the model</a:t>
            </a:r>
          </a:p>
          <a:p>
            <a:r>
              <a:rPr lang="en-GB" b="1" dirty="0"/>
              <a:t>Curate the model with experiments</a:t>
            </a:r>
          </a:p>
          <a:p>
            <a:r>
              <a:rPr lang="en-GB" b="1" dirty="0"/>
              <a:t>Seek out collaborative research projects to exploit the model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62A240-D6EF-4798-83BC-E1C0359DB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976976"/>
              </p:ext>
            </p:extLst>
          </p:nvPr>
        </p:nvGraphicFramePr>
        <p:xfrm>
          <a:off x="5846048" y="458857"/>
          <a:ext cx="6499955" cy="575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DF8093-9658-46B1-AF94-64E56FE018E2}"/>
              </a:ext>
            </a:extLst>
          </p:cNvPr>
          <p:cNvSpPr txBox="1"/>
          <p:nvPr/>
        </p:nvSpPr>
        <p:spPr>
          <a:xfrm>
            <a:off x="5427836" y="6293194"/>
            <a:ext cx="6533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Blue – within MFC; yellow collaborations; red outline needs external funding</a:t>
            </a:r>
          </a:p>
        </p:txBody>
      </p:sp>
    </p:spTree>
    <p:extLst>
      <p:ext uri="{BB962C8B-B14F-4D97-AF65-F5344CB8AC3E}">
        <p14:creationId xmlns:p14="http://schemas.microsoft.com/office/powerpoint/2010/main" val="232327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3797-A1FF-4C27-BFBE-5E0D51B3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63" y="1564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Campylobacter jejuni </a:t>
            </a:r>
            <a:r>
              <a:rPr lang="en-GB" dirty="0"/>
              <a:t>M1 can metabolise several </a:t>
            </a:r>
            <a:r>
              <a:rPr lang="en-GB" dirty="0" err="1"/>
              <a:t>BioLog</a:t>
            </a:r>
            <a:r>
              <a:rPr lang="en-GB" dirty="0"/>
              <a:t> substrates as single carbon/ energy 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CAF77-7C01-4561-8FA2-630ED75DA34E}"/>
              </a:ext>
            </a:extLst>
          </p:cNvPr>
          <p:cNvSpPr txBox="1"/>
          <p:nvPr/>
        </p:nvSpPr>
        <p:spPr>
          <a:xfrm>
            <a:off x="3478138" y="2410337"/>
            <a:ext cx="3345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Liberation Serif"/>
                <a:ea typeface="AR PL SungtiL GB"/>
                <a:cs typeface="Lohit Devanagari"/>
              </a:rPr>
              <a:t>Many alternative routes for </a:t>
            </a:r>
            <a:r>
              <a:rPr lang="en-GB" dirty="0">
                <a:latin typeface="Liberation Serif"/>
                <a:ea typeface="AR PL SungtiL GB"/>
                <a:cs typeface="Lohit Devanagari"/>
              </a:rPr>
              <a:t>energy metabolism to allow survival</a:t>
            </a:r>
            <a:endParaRPr lang="en-GB" sz="1800" dirty="0">
              <a:effectLst/>
              <a:latin typeface="Liberation Serif"/>
              <a:ea typeface="AR PL SungtiL GB"/>
              <a:cs typeface="Lohit Devanagari"/>
            </a:endParaRPr>
          </a:p>
          <a:p>
            <a:endParaRPr lang="en-GB" dirty="0">
              <a:latin typeface="Liberation Serif"/>
              <a:ea typeface="AR PL SungtiL GB"/>
              <a:cs typeface="Lohit Devanagari"/>
            </a:endParaRPr>
          </a:p>
          <a:p>
            <a:r>
              <a:rPr lang="en-GB" sz="1800" dirty="0">
                <a:effectLst/>
                <a:latin typeface="Liberation Serif"/>
                <a:ea typeface="AR PL SungtiL GB"/>
                <a:cs typeface="Lohit Devanagari"/>
              </a:rPr>
              <a:t>Biological advantage in a wide range of environments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AE71B01-D0F2-4D3D-A41E-8E175AC32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Image7">
            <a:extLst>
              <a:ext uri="{FF2B5EF4-FFF2-40B4-BE49-F238E27FC236}">
                <a16:creationId xmlns:a16="http://schemas.microsoft.com/office/drawing/2014/main" id="{7C3AF96A-2C77-4CA3-9CA9-BDAF841B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65" y="1720840"/>
            <a:ext cx="5327968" cy="49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F003CC-4870-46DF-866A-9F9A93337DED}"/>
              </a:ext>
            </a:extLst>
          </p:cNvPr>
          <p:cNvSpPr txBox="1"/>
          <p:nvPr/>
        </p:nvSpPr>
        <p:spPr>
          <a:xfrm>
            <a:off x="52155" y="5170211"/>
            <a:ext cx="6851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Liberation Serif"/>
            </a:endParaRPr>
          </a:p>
          <a:p>
            <a:r>
              <a:rPr lang="en-GB" sz="1800" dirty="0">
                <a:effectLst/>
                <a:latin typeface="Liberation Serif"/>
                <a:ea typeface="AR PL SungtiL GB"/>
                <a:cs typeface="Lohit Devanagari"/>
              </a:rPr>
              <a:t>This is of practical importance because organic acids, such as malic acids, lactic acids and acetic acids are commonly used as acidulants and as  permitted food-additives can also be used as food preservatives. To remove </a:t>
            </a:r>
            <a:r>
              <a:rPr lang="en-GB" sz="1800" i="1" dirty="0">
                <a:effectLst/>
                <a:latin typeface="Liberation Serif"/>
                <a:ea typeface="AR PL SungtiL GB"/>
                <a:cs typeface="Lohit Devanagari"/>
              </a:rPr>
              <a:t>Campylobacter</a:t>
            </a:r>
            <a:r>
              <a:rPr lang="en-GB" sz="1800" dirty="0">
                <a:effectLst/>
                <a:latin typeface="Liberation Serif"/>
                <a:ea typeface="AR PL SungtiL GB"/>
                <a:cs typeface="Lohit Devanagari"/>
              </a:rPr>
              <a:t> from food we need to look at non-growing cells</a:t>
            </a:r>
            <a:endParaRPr lang="en-GB" dirty="0"/>
          </a:p>
          <a:p>
            <a:endParaRPr lang="en-GB" dirty="0"/>
          </a:p>
        </p:txBody>
      </p:sp>
      <p:pic>
        <p:nvPicPr>
          <p:cNvPr id="12" name="Image3">
            <a:extLst>
              <a:ext uri="{FF2B5EF4-FFF2-40B4-BE49-F238E27FC236}">
                <a16:creationId xmlns:a16="http://schemas.microsoft.com/office/drawing/2014/main" id="{3F1759B2-A36C-4C1C-9F00-E58A18DF475D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7267" y="1720840"/>
            <a:ext cx="2972337" cy="3101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343406-C06C-4211-925C-719F94EB9487}"/>
              </a:ext>
            </a:extLst>
          </p:cNvPr>
          <p:cNvSpPr txBox="1"/>
          <p:nvPr/>
        </p:nvSpPr>
        <p:spPr>
          <a:xfrm>
            <a:off x="351091" y="4822565"/>
            <a:ext cx="31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Death              100% survival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CD5F3A-9D04-4A04-AF97-ACACFF1EB056}"/>
              </a:ext>
            </a:extLst>
          </p:cNvPr>
          <p:cNvCxnSpPr>
            <a:cxnSpLocks/>
          </p:cNvCxnSpPr>
          <p:nvPr/>
        </p:nvCxnSpPr>
        <p:spPr>
          <a:xfrm>
            <a:off x="1059593" y="5007231"/>
            <a:ext cx="6580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0C3FC2-6153-4319-B461-4B673AD1481F}"/>
              </a:ext>
            </a:extLst>
          </p:cNvPr>
          <p:cNvSpPr txBox="1"/>
          <p:nvPr/>
        </p:nvSpPr>
        <p:spPr>
          <a:xfrm>
            <a:off x="6666765" y="1687785"/>
            <a:ext cx="26354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Changes as ATP demand is increased</a:t>
            </a:r>
          </a:p>
        </p:txBody>
      </p:sp>
    </p:spTree>
    <p:extLst>
      <p:ext uri="{BB962C8B-B14F-4D97-AF65-F5344CB8AC3E}">
        <p14:creationId xmlns:p14="http://schemas.microsoft.com/office/powerpoint/2010/main" val="375732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2">
            <a:extLst>
              <a:ext uri="{FF2B5EF4-FFF2-40B4-BE49-F238E27FC236}">
                <a16:creationId xmlns:a16="http://schemas.microsoft.com/office/drawing/2014/main" id="{C0205BF3-E71E-4B96-870E-CCC9A8021C19}"/>
              </a:ext>
            </a:extLst>
          </p:cNvPr>
          <p:cNvSpPr/>
          <p:nvPr/>
        </p:nvSpPr>
        <p:spPr>
          <a:xfrm>
            <a:off x="144000" y="1980000"/>
            <a:ext cx="554328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3">
            <a:extLst>
              <a:ext uri="{FF2B5EF4-FFF2-40B4-BE49-F238E27FC236}">
                <a16:creationId xmlns:a16="http://schemas.microsoft.com/office/drawing/2014/main" id="{467D1937-FBD9-45EF-A92D-AF318DDB75E1}"/>
              </a:ext>
            </a:extLst>
          </p:cNvPr>
          <p:cNvSpPr/>
          <p:nvPr/>
        </p:nvSpPr>
        <p:spPr>
          <a:xfrm>
            <a:off x="144360" y="1980000"/>
            <a:ext cx="5543280" cy="71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6668045-F4A6-4C34-8C0E-41355981A76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680" y="1428300"/>
            <a:ext cx="3923196" cy="5429700"/>
          </a:xfrm>
          <a:prstGeom prst="rect">
            <a:avLst/>
          </a:prstGeom>
          <a:ln>
            <a:noFill/>
          </a:ln>
        </p:spPr>
      </p:pic>
      <p:sp>
        <p:nvSpPr>
          <p:cNvPr id="29" name="CustomShape 5">
            <a:extLst>
              <a:ext uri="{FF2B5EF4-FFF2-40B4-BE49-F238E27FC236}">
                <a16:creationId xmlns:a16="http://schemas.microsoft.com/office/drawing/2014/main" id="{A0C0E56B-67D4-4E0D-A1F6-C77E075B5B91}"/>
              </a:ext>
            </a:extLst>
          </p:cNvPr>
          <p:cNvSpPr/>
          <p:nvPr/>
        </p:nvSpPr>
        <p:spPr>
          <a:xfrm>
            <a:off x="3014640" y="4608000"/>
            <a:ext cx="3968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F679D54C-7A44-4DCF-966D-0E8705DB86FE}"/>
              </a:ext>
            </a:extLst>
          </p:cNvPr>
          <p:cNvSpPr/>
          <p:nvPr/>
        </p:nvSpPr>
        <p:spPr>
          <a:xfrm>
            <a:off x="1459236" y="6156180"/>
            <a:ext cx="2519640" cy="23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Source: Report FS101087, Oct 2016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CustomShape 7">
            <a:extLst>
              <a:ext uri="{FF2B5EF4-FFF2-40B4-BE49-F238E27FC236}">
                <a16:creationId xmlns:a16="http://schemas.microsoft.com/office/drawing/2014/main" id="{C957AE43-FB7A-4306-AC23-C54AC3C62947}"/>
              </a:ext>
            </a:extLst>
          </p:cNvPr>
          <p:cNvSpPr/>
          <p:nvPr/>
        </p:nvSpPr>
        <p:spPr>
          <a:xfrm>
            <a:off x="3780000" y="6529320"/>
            <a:ext cx="8424000" cy="34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No. of reactions unique to and shared between representative strains of each clades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42F7D7-56E1-44BE-9B8E-F8F31363655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932000" y="2143080"/>
            <a:ext cx="7204320" cy="4337280"/>
          </a:xfrm>
          <a:prstGeom prst="rect">
            <a:avLst/>
          </a:prstGeom>
          <a:ln>
            <a:noFill/>
          </a:ln>
        </p:spPr>
      </p:pic>
      <p:sp>
        <p:nvSpPr>
          <p:cNvPr id="33" name="CustomShape 4">
            <a:extLst>
              <a:ext uri="{FF2B5EF4-FFF2-40B4-BE49-F238E27FC236}">
                <a16:creationId xmlns:a16="http://schemas.microsoft.com/office/drawing/2014/main" id="{2F5626FC-9A7A-435D-8F73-BC1710EE66AD}"/>
              </a:ext>
            </a:extLst>
          </p:cNvPr>
          <p:cNvSpPr/>
          <p:nvPr/>
        </p:nvSpPr>
        <p:spPr>
          <a:xfrm>
            <a:off x="974654" y="969210"/>
            <a:ext cx="6767280" cy="13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GB" b="1" dirty="0"/>
              <a:t>Core and pan-metabolic capabilities</a:t>
            </a:r>
          </a:p>
          <a:p>
            <a:pPr algn="ctr">
              <a:lnSpc>
                <a:spcPct val="15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DejaVu Sans"/>
              </a:rPr>
              <a:t>Examine metabolic differences between strains/clades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DejaVu Sans"/>
              </a:rPr>
              <a:t>Explore niche adaption and auxotrophies of strains/clades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C470B-7C7A-4FD4-A6A0-E5CC4CCE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70890"/>
            <a:ext cx="11503152" cy="1008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dirty="0"/>
              <a:t>Metabolic Models for </a:t>
            </a:r>
            <a:r>
              <a:rPr lang="en-GB" sz="4900" b="1" i="1" dirty="0"/>
              <a:t>Campylobacter</a:t>
            </a:r>
            <a:br>
              <a:rPr lang="en-GB" sz="3600" spc="-1" dirty="0">
                <a:solidFill>
                  <a:srgbClr val="00D7D2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47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C249BE-E915-4FD4-89F4-8A691E1F62F8}"/>
              </a:ext>
            </a:extLst>
          </p:cNvPr>
          <p:cNvSpPr txBox="1"/>
          <p:nvPr/>
        </p:nvSpPr>
        <p:spPr>
          <a:xfrm>
            <a:off x="583692" y="2333424"/>
            <a:ext cx="3849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(UEA/NHS/QIB) idented novel anaerobic bacterial sequence in urine deposits and linked them to progressive prostate cancer. </a:t>
            </a:r>
          </a:p>
          <a:p>
            <a:endParaRPr lang="en-GB" dirty="0"/>
          </a:p>
          <a:p>
            <a:r>
              <a:rPr lang="en-GB" dirty="0"/>
              <a:t>We isolated them and classified them using the “Tree of Life” approach (Figure).</a:t>
            </a:r>
          </a:p>
          <a:p>
            <a:endParaRPr lang="en-GB" dirty="0"/>
          </a:p>
          <a:p>
            <a:r>
              <a:rPr lang="en-GB" dirty="0"/>
              <a:t>Next steps – causality, what do the bacteria I the Table all have in common?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C77416-7F17-47C4-8FAF-2C6A1797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12" y="128116"/>
            <a:ext cx="7186942" cy="399582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81BDAF-B2A4-48B8-85D6-687C86640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25123"/>
              </p:ext>
            </p:extLst>
          </p:nvPr>
        </p:nvGraphicFramePr>
        <p:xfrm>
          <a:off x="5010912" y="4375122"/>
          <a:ext cx="6647677" cy="2272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201">
                  <a:extLst>
                    <a:ext uri="{9D8B030D-6E8A-4147-A177-3AD203B41FA5}">
                      <a16:colId xmlns:a16="http://schemas.microsoft.com/office/drawing/2014/main" val="3522599350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309067905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649893052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3232043783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3982091602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2941448984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3344305516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2891368555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4029666163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2008683216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1717733202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2211883768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3042025816"/>
                    </a:ext>
                  </a:extLst>
                </a:gridCol>
                <a:gridCol w="299542">
                  <a:extLst>
                    <a:ext uri="{9D8B030D-6E8A-4147-A177-3AD203B41FA5}">
                      <a16:colId xmlns:a16="http://schemas.microsoft.com/office/drawing/2014/main" val="687848671"/>
                    </a:ext>
                  </a:extLst>
                </a:gridCol>
                <a:gridCol w="1060430">
                  <a:extLst>
                    <a:ext uri="{9D8B030D-6E8A-4147-A177-3AD203B41FA5}">
                      <a16:colId xmlns:a16="http://schemas.microsoft.com/office/drawing/2014/main" val="2762154221"/>
                    </a:ext>
                  </a:extLst>
                </a:gridCol>
              </a:tblGrid>
              <a:tr h="55271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Breast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Bladder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Cervical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Colorectal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Endometrial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Gastric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Laryngeal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Lung cancer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Oesophageal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Oral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Pancreatic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Prostate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Multiple types of cancer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References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vert="vert270"/>
                </a:tc>
                <a:extLst>
                  <a:ext uri="{0D108BD9-81ED-4DB2-BD59-A6C34878D82A}">
                    <a16:rowId xmlns:a16="http://schemas.microsoft.com/office/drawing/2014/main" val="35573899"/>
                  </a:ext>
                </a:extLst>
              </a:tr>
              <a:tr h="13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Propionimicrobium spp. 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[3]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4172886387"/>
                  </a:ext>
                </a:extLst>
              </a:tr>
              <a:tr h="13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Varibaculum spp. 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[3]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1141204307"/>
                  </a:ext>
                </a:extLst>
              </a:tr>
              <a:tr h="13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Prevotella spp.</a:t>
                      </a:r>
                      <a:r>
                        <a:rPr lang="en-GB" sz="800" baseline="30000">
                          <a:effectLst/>
                        </a:rPr>
                        <a:t> ‡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[5-25]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3995409730"/>
                  </a:ext>
                </a:extLst>
              </a:tr>
              <a:tr h="13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Porphyromonas spp.</a:t>
                      </a:r>
                      <a:r>
                        <a:rPr lang="en-GB" sz="800" baseline="30000">
                          <a:effectLst/>
                        </a:rPr>
                        <a:t> ‡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[1,23,24,26-31]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270062509"/>
                  </a:ext>
                </a:extLst>
              </a:tr>
              <a:tr h="13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Bacteroides spp.</a:t>
                      </a:r>
                      <a:r>
                        <a:rPr lang="en-GB" sz="800" baseline="30000">
                          <a:effectLst/>
                        </a:rPr>
                        <a:t> ‡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[32-34]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945376486"/>
                  </a:ext>
                </a:extLst>
              </a:tr>
              <a:tr h="13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Fenollaria/Ezakiella spp.</a:t>
                      </a:r>
                      <a:r>
                        <a:rPr lang="en-GB" sz="800" baseline="30000">
                          <a:effectLst/>
                        </a:rPr>
                        <a:t> </a:t>
                      </a:r>
                      <a:r>
                        <a:rPr lang="en-GB" sz="800" baseline="300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[1,15,19,35]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1327675743"/>
                  </a:ext>
                </a:extLst>
              </a:tr>
              <a:tr h="186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Peptoniphilus spp.</a:t>
                      </a:r>
                      <a:r>
                        <a:rPr lang="en-GB" sz="800" baseline="30000">
                          <a:effectLst/>
                        </a:rPr>
                        <a:t> </a:t>
                      </a:r>
                      <a:r>
                        <a:rPr lang="en-GB" sz="800" baseline="300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[1,14,15,19,31,32,36]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994412020"/>
                  </a:ext>
                </a:extLst>
              </a:tr>
              <a:tr h="186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Anaerococcus spp.</a:t>
                      </a:r>
                      <a:r>
                        <a:rPr lang="en-GB" sz="800" baseline="30000">
                          <a:effectLst/>
                        </a:rPr>
                        <a:t> </a:t>
                      </a:r>
                      <a:r>
                        <a:rPr lang="en-GB" sz="800" baseline="30000">
                          <a:effectLst/>
                          <a:sym typeface="Symbol" panose="05050102010706020507" pitchFamily="18" charset="2"/>
                        </a:rPr>
                        <a:t>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[1,3,15,19,23,37,38]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3615042093"/>
                  </a:ext>
                </a:extLst>
              </a:tr>
              <a:tr h="250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Fusobacterium spp.</a:t>
                      </a:r>
                      <a:r>
                        <a:rPr lang="en-GB" sz="800" baseline="30000">
                          <a:effectLst/>
                        </a:rPr>
                        <a:t> </a:t>
                      </a:r>
                      <a:r>
                        <a:rPr lang="en-GB" sz="800" baseline="30000">
                          <a:effectLst/>
                          <a:sym typeface="Symbol" panose="05050102010706020507" pitchFamily="18" charset="2"/>
                        </a:rPr>
                        <a:t>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[1,5,7,8,14,15,23,38,40-50,52]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3356976791"/>
                  </a:ext>
                </a:extLst>
              </a:tr>
              <a:tr h="13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Sneathia spp.</a:t>
                      </a:r>
                      <a:r>
                        <a:rPr lang="en-GB" sz="800" baseline="30000">
                          <a:effectLst/>
                        </a:rPr>
                        <a:t> </a:t>
                      </a:r>
                      <a:r>
                        <a:rPr lang="en-GB" sz="800" baseline="30000">
                          <a:effectLst/>
                          <a:sym typeface="Symbol" panose="05050102010706020507" pitchFamily="18" charset="2"/>
                        </a:rPr>
                        <a:t>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sym typeface="Symbol" panose="05050102010706020507" pitchFamily="18" charset="2"/>
                        </a:rPr>
                        <a:t>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[15,23,37]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8" marR="47288" marT="0" marB="0" anchor="ctr"/>
                </a:tc>
                <a:extLst>
                  <a:ext uri="{0D108BD9-81ED-4DB2-BD59-A6C34878D82A}">
                    <a16:rowId xmlns:a16="http://schemas.microsoft.com/office/drawing/2014/main" val="361312626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581DB83-B966-406C-9150-A7C8A470BA3D}"/>
              </a:ext>
            </a:extLst>
          </p:cNvPr>
          <p:cNvSpPr txBox="1"/>
          <p:nvPr/>
        </p:nvSpPr>
        <p:spPr>
          <a:xfrm>
            <a:off x="942495" y="6076698"/>
            <a:ext cx="32820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0" dirty="0">
                <a:effectLst/>
                <a:latin typeface="NexusSerif"/>
              </a:rPr>
              <a:t>Microbiomes of Urine and the Prostate Are Linked to Human Prostate Cancer Risk Groups – Hurst, Meader et al - </a:t>
            </a:r>
            <a:r>
              <a:rPr lang="en-GB" sz="1100" b="0" i="0" u="none" strike="noStrike" dirty="0">
                <a:solidFill>
                  <a:srgbClr val="505050"/>
                </a:solidFill>
                <a:effectLst/>
                <a:latin typeface="NexusSans"/>
                <a:hlinkClick r:id="rId3" tooltip="Go to European Urology Oncology on ScienceDirect"/>
              </a:rPr>
              <a:t>European Urology Oncology</a:t>
            </a:r>
            <a:endParaRPr lang="en-GB" sz="1100" b="0" i="0" dirty="0">
              <a:solidFill>
                <a:srgbClr val="505050"/>
              </a:solidFill>
              <a:effectLst/>
              <a:latin typeface="NexusSans"/>
            </a:endParaRPr>
          </a:p>
          <a:p>
            <a:endParaRPr lang="en-GB" sz="1100" b="1" i="0" dirty="0">
              <a:effectLst/>
              <a:latin typeface="NexusSerif"/>
            </a:endParaRPr>
          </a:p>
          <a:p>
            <a:endParaRPr lang="en-GB" sz="11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94831-48BF-4813-B49F-47D0F990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08" y="549511"/>
            <a:ext cx="500889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New ways to speciate bacteria -  linking anaerobes to cancer</a:t>
            </a:r>
          </a:p>
        </p:txBody>
      </p:sp>
    </p:spTree>
    <p:extLst>
      <p:ext uri="{BB962C8B-B14F-4D97-AF65-F5344CB8AC3E}">
        <p14:creationId xmlns:p14="http://schemas.microsoft.com/office/powerpoint/2010/main" val="86484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4831-48BF-4813-B49F-47D0F990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42" y="315177"/>
            <a:ext cx="5556758" cy="1325563"/>
          </a:xfrm>
        </p:spPr>
        <p:txBody>
          <a:bodyPr>
            <a:normAutofit/>
          </a:bodyPr>
          <a:lstStyle/>
          <a:p>
            <a:r>
              <a:rPr lang="en-GB" dirty="0"/>
              <a:t>New ways to speciate bacteria – </a:t>
            </a:r>
            <a:r>
              <a:rPr lang="en-GB" i="1" dirty="0"/>
              <a:t>Staphylococci</a:t>
            </a:r>
            <a:r>
              <a:rPr lang="en-GB" dirty="0"/>
              <a:t> </a:t>
            </a:r>
          </a:p>
        </p:txBody>
      </p:sp>
      <p:pic>
        <p:nvPicPr>
          <p:cNvPr id="3" name="Picture 2" descr="/var/folders/ts/w__b41b53z981wxq8_m65ncc0000gn/T/com.microsoft.Word/Content.MSO/5ACBEE18.tmp">
            <a:extLst>
              <a:ext uri="{FF2B5EF4-FFF2-40B4-BE49-F238E27FC236}">
                <a16:creationId xmlns:a16="http://schemas.microsoft.com/office/drawing/2014/main" id="{1EA5DCDE-F364-4D17-A3B5-86D074835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t="5145" r="31049"/>
          <a:stretch/>
        </p:blipFill>
        <p:spPr bwMode="auto">
          <a:xfrm>
            <a:off x="5335542" y="-64008"/>
            <a:ext cx="685645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C249BE-E915-4FD4-89F4-8A691E1F62F8}"/>
              </a:ext>
            </a:extLst>
          </p:cNvPr>
          <p:cNvSpPr txBox="1"/>
          <p:nvPr/>
        </p:nvSpPr>
        <p:spPr>
          <a:xfrm>
            <a:off x="675640" y="1985986"/>
            <a:ext cx="38496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Species are based on eukaryotic biology – reproductive isolation</a:t>
            </a:r>
          </a:p>
          <a:p>
            <a:endParaRPr lang="en-GB" sz="2000" dirty="0"/>
          </a:p>
          <a:p>
            <a:r>
              <a:rPr lang="en-GB" sz="2000" dirty="0"/>
              <a:t>Prokaryotes are not in reproductive isolation</a:t>
            </a:r>
          </a:p>
          <a:p>
            <a:endParaRPr lang="en-GB" sz="2000" dirty="0"/>
          </a:p>
          <a:p>
            <a:r>
              <a:rPr lang="en-GB" sz="2000" dirty="0"/>
              <a:t>Using ribosomal proteins present in all  living organisms we can generate Robust Clusters (RCs) which almost match with species</a:t>
            </a:r>
          </a:p>
          <a:p>
            <a:endParaRPr lang="en-GB" sz="2000" dirty="0"/>
          </a:p>
          <a:p>
            <a:r>
              <a:rPr lang="en-GB" sz="2000" dirty="0"/>
              <a:t>Example </a:t>
            </a:r>
            <a:r>
              <a:rPr lang="en-GB" sz="2000" i="1" dirty="0"/>
              <a:t>Staphylococcus</a:t>
            </a:r>
            <a:r>
              <a:rPr lang="en-GB" sz="2000" dirty="0"/>
              <a:t> v gold standard identification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FAEEB-A04E-439E-802E-2D1EEBD49EFB}"/>
              </a:ext>
            </a:extLst>
          </p:cNvPr>
          <p:cNvSpPr txBox="1"/>
          <p:nvPr/>
        </p:nvSpPr>
        <p:spPr>
          <a:xfrm>
            <a:off x="9997440" y="6211669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Black" panose="020B0A04020102020204" pitchFamily="34" charset="0"/>
              </a:rPr>
              <a:t>Tree is based on RCs (phylogenetic) colours are species (phenotype)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1F142-4720-480A-9D7A-7EAA0430D75A}"/>
              </a:ext>
            </a:extLst>
          </p:cNvPr>
          <p:cNvSpPr txBox="1"/>
          <p:nvPr/>
        </p:nvSpPr>
        <p:spPr>
          <a:xfrm>
            <a:off x="1974079" y="6424660"/>
            <a:ext cx="61953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Some species are robust – some are mixed and some are a mess</a:t>
            </a:r>
          </a:p>
        </p:txBody>
      </p:sp>
    </p:spTree>
    <p:extLst>
      <p:ext uri="{BB962C8B-B14F-4D97-AF65-F5344CB8AC3E}">
        <p14:creationId xmlns:p14="http://schemas.microsoft.com/office/powerpoint/2010/main" val="155496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48B-08E3-40F5-A91B-2E48BB0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Once biologically relevant sub-groups are defined  comparative genomics becomes much easier</a:t>
            </a:r>
          </a:p>
        </p:txBody>
      </p:sp>
      <p:pic>
        <p:nvPicPr>
          <p:cNvPr id="3" name="Picture 2" descr="/var/folders/ts/w__b41b53z981wxq8_m65ncc0000gn/T/com.microsoft.Word/Content.MSO/778A33E6.tmp">
            <a:extLst>
              <a:ext uri="{FF2B5EF4-FFF2-40B4-BE49-F238E27FC236}">
                <a16:creationId xmlns:a16="http://schemas.microsoft.com/office/drawing/2014/main" id="{A1D19FB6-54E2-462E-A417-16367D3B6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8"/>
          <a:stretch/>
        </p:blipFill>
        <p:spPr bwMode="auto">
          <a:xfrm>
            <a:off x="190120" y="1969929"/>
            <a:ext cx="5731510" cy="4338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9FFB07-7D66-4C38-9F0D-B61259BBB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84829"/>
              </p:ext>
            </p:extLst>
          </p:nvPr>
        </p:nvGraphicFramePr>
        <p:xfrm>
          <a:off x="6270371" y="1922367"/>
          <a:ext cx="5850890" cy="2050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0890">
                  <a:extLst>
                    <a:ext uri="{9D8B030D-6E8A-4147-A177-3AD203B41FA5}">
                      <a16:colId xmlns:a16="http://schemas.microsoft.com/office/drawing/2014/main" val="162223110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group_1311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91814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bsaA_2  Glutathione metabolism – there is around 85picoG of glutathione in urine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00597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group_1292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96503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asp2  linked to t</a:t>
                      </a:r>
                      <a:r>
                        <a:rPr lang="en-GB" sz="1350">
                          <a:effectLst/>
                        </a:rPr>
                        <a:t>he serine-rich repeat (SRR) glycoproteins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74945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group_1313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23124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group_1314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8158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group_1312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044985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group_1299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85621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arsB_4 </a:t>
                      </a:r>
                      <a:r>
                        <a:rPr lang="en-GB" sz="1150">
                          <a:effectLst/>
                        </a:rPr>
                        <a:t>The arsA and arsB genes of the ars operon of R-factor R773 confer arsenite resistance in Escherichia coli by coding for an anion-translocating ATPase. – widely seen in Staph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13813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group_1304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03626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692947-1890-46A9-92E1-96C0D32C385D}"/>
              </a:ext>
            </a:extLst>
          </p:cNvPr>
          <p:cNvSpPr txBox="1"/>
          <p:nvPr/>
        </p:nvSpPr>
        <p:spPr>
          <a:xfrm>
            <a:off x="5921630" y="4562856"/>
            <a:ext cx="585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Converting gene these lists into something useful will involve understanding the impact  of each gene product – our current hypothesis is that </a:t>
            </a:r>
            <a:r>
              <a:rPr lang="en-GB" i="1" dirty="0"/>
              <a:t>Staph sap </a:t>
            </a:r>
            <a:r>
              <a:rPr lang="en-GB" dirty="0"/>
              <a:t>is adapted to live in the gut.  Unusual for </a:t>
            </a:r>
            <a:r>
              <a:rPr lang="en-GB" i="1" dirty="0"/>
              <a:t>Staph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7F5B2-9AED-4967-AA74-93F50E983CB6}"/>
              </a:ext>
            </a:extLst>
          </p:cNvPr>
          <p:cNvSpPr txBox="1"/>
          <p:nvPr/>
        </p:nvSpPr>
        <p:spPr>
          <a:xfrm>
            <a:off x="1471159" y="6299264"/>
            <a:ext cx="84557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Within Staph sap there are subgroups with varying virulence for the human urinary tract</a:t>
            </a:r>
          </a:p>
        </p:txBody>
      </p:sp>
    </p:spTree>
    <p:extLst>
      <p:ext uri="{BB962C8B-B14F-4D97-AF65-F5344CB8AC3E}">
        <p14:creationId xmlns:p14="http://schemas.microsoft.com/office/powerpoint/2010/main" val="18928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3">
            <a:extLst>
              <a:ext uri="{FF2B5EF4-FFF2-40B4-BE49-F238E27FC236}">
                <a16:creationId xmlns:a16="http://schemas.microsoft.com/office/drawing/2014/main" id="{5A9F41CC-0902-495D-AF30-78D76AC6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GB" altLang="en-US" sz="1400">
                <a:solidFill>
                  <a:prstClr val="black"/>
                </a:solidFill>
              </a:rPr>
              <a:t>WTAC Genomics and Clinical Microbiology 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7B8D60A-875F-4553-8CFD-D7792270C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3687" y="96837"/>
            <a:ext cx="822249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/>
              <a:t>A hundred years of “culture” Salmonella </a:t>
            </a:r>
          </a:p>
        </p:txBody>
      </p:sp>
      <p:pic>
        <p:nvPicPr>
          <p:cNvPr id="17413" name="Picture 6">
            <a:extLst>
              <a:ext uri="{FF2B5EF4-FFF2-40B4-BE49-F238E27FC236}">
                <a16:creationId xmlns:a16="http://schemas.microsoft.com/office/drawing/2014/main" id="{4C00BB18-542D-478B-83D7-56259F9A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242" r="1321" b="14235"/>
          <a:stretch>
            <a:fillRect/>
          </a:stretch>
        </p:blipFill>
        <p:spPr bwMode="auto">
          <a:xfrm>
            <a:off x="1884363" y="1412875"/>
            <a:ext cx="8604251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1"/>
          <p:cNvSpPr>
            <a:spLocks noChangeArrowheads="1"/>
          </p:cNvSpPr>
          <p:nvPr/>
        </p:nvSpPr>
        <p:spPr bwMode="auto">
          <a:xfrm>
            <a:off x="2032836" y="922265"/>
            <a:ext cx="8180689" cy="279587"/>
          </a:xfrm>
          <a:prstGeom prst="rect">
            <a:avLst/>
          </a:prstGeom>
          <a:solidFill>
            <a:srgbClr val="E46C0A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rtl="1" eaLnBrk="1" hangingPunct="1"/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Isolate or sequence received – information checked</a:t>
            </a:r>
            <a:endParaRPr lang="he-IL" altLang="en-US" sz="1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2564" y="5162621"/>
            <a:ext cx="3206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Central Public Health </a:t>
            </a:r>
          </a:p>
          <a:p>
            <a:pPr defTabSz="1219170"/>
            <a:r>
              <a:rPr lang="en-GB" sz="2400" dirty="0">
                <a:solidFill>
                  <a:prstClr val="black"/>
                </a:solidFill>
                <a:latin typeface="Calibri"/>
              </a:rPr>
              <a:t>Database – SNP typing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86857" y="1474516"/>
            <a:ext cx="5090627" cy="4957661"/>
            <a:chOff x="63500" y="1017214"/>
            <a:chExt cx="9093200" cy="5984833"/>
          </a:xfrm>
        </p:grpSpPr>
        <p:sp>
          <p:nvSpPr>
            <p:cNvPr id="92" name="Text Box 167"/>
            <p:cNvSpPr txBox="1">
              <a:spLocks noChangeArrowheads="1"/>
            </p:cNvSpPr>
            <p:nvPr/>
          </p:nvSpPr>
          <p:spPr bwMode="auto">
            <a:xfrm>
              <a:off x="6443664" y="4022351"/>
              <a:ext cx="698500" cy="29723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GB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3-5 days</a:t>
              </a:r>
            </a:p>
          </p:txBody>
        </p:sp>
        <p:sp>
          <p:nvSpPr>
            <p:cNvPr id="93" name="TextBox 61"/>
            <p:cNvSpPr txBox="1">
              <a:spLocks noChangeArrowheads="1"/>
            </p:cNvSpPr>
            <p:nvPr/>
          </p:nvSpPr>
          <p:spPr bwMode="auto">
            <a:xfrm>
              <a:off x="5649067" y="5120902"/>
              <a:ext cx="596158" cy="2043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rtl="1" eaLnBrk="1" hangingPunct="1"/>
              <a:r>
                <a:rPr lang="en-GB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7-10d</a:t>
              </a:r>
            </a:p>
          </p:txBody>
        </p:sp>
        <p:sp>
          <p:nvSpPr>
            <p:cNvPr id="94" name="Rectangle 23"/>
            <p:cNvSpPr>
              <a:spLocks noChangeArrowheads="1"/>
            </p:cNvSpPr>
            <p:nvPr/>
          </p:nvSpPr>
          <p:spPr bwMode="auto">
            <a:xfrm>
              <a:off x="5294313" y="3636589"/>
              <a:ext cx="827087" cy="357187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Serotyping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25"/>
            <p:cNvSpPr>
              <a:spLocks noChangeArrowheads="1"/>
            </p:cNvSpPr>
            <p:nvPr/>
          </p:nvSpPr>
          <p:spPr bwMode="auto">
            <a:xfrm>
              <a:off x="4108450" y="3644526"/>
              <a:ext cx="1042988" cy="357188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rtl="1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Phage-typing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7" name="Straight Arrow Connector 82"/>
            <p:cNvCxnSpPr>
              <a:cxnSpLocks noChangeShapeType="1"/>
            </p:cNvCxnSpPr>
            <p:nvPr/>
          </p:nvCxnSpPr>
          <p:spPr bwMode="auto">
            <a:xfrm>
              <a:off x="5856288" y="3233364"/>
              <a:ext cx="4762" cy="37465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Arrow Connector 92"/>
            <p:cNvCxnSpPr>
              <a:cxnSpLocks noChangeShapeType="1"/>
            </p:cNvCxnSpPr>
            <p:nvPr/>
          </p:nvCxnSpPr>
          <p:spPr bwMode="auto">
            <a:xfrm flipH="1">
              <a:off x="8491538" y="1279151"/>
              <a:ext cx="514350" cy="67786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8169275" y="2657101"/>
              <a:ext cx="850900" cy="357188"/>
            </a:xfrm>
            <a:prstGeom prst="rect">
              <a:avLst/>
            </a:prstGeom>
            <a:solidFill>
              <a:srgbClr val="3366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rtl="1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PCR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0" name="Straight Arrow Connector 99"/>
            <p:cNvCxnSpPr>
              <a:cxnSpLocks noChangeShapeType="1"/>
              <a:endCxn id="115" idx="1"/>
            </p:cNvCxnSpPr>
            <p:nvPr/>
          </p:nvCxnSpPr>
          <p:spPr bwMode="auto">
            <a:xfrm flipV="1">
              <a:off x="6035675" y="2060201"/>
              <a:ext cx="787400" cy="37147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Arrow Connector 101"/>
            <p:cNvCxnSpPr>
              <a:cxnSpLocks noChangeShapeType="1"/>
            </p:cNvCxnSpPr>
            <p:nvPr/>
          </p:nvCxnSpPr>
          <p:spPr bwMode="auto">
            <a:xfrm flipH="1">
              <a:off x="5048250" y="5967040"/>
              <a:ext cx="20638" cy="997131"/>
            </a:xfrm>
            <a:prstGeom prst="straightConnector1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Arrow Connector 106"/>
            <p:cNvCxnSpPr>
              <a:cxnSpLocks noChangeShapeType="1"/>
            </p:cNvCxnSpPr>
            <p:nvPr/>
          </p:nvCxnSpPr>
          <p:spPr bwMode="auto">
            <a:xfrm rot="5400000">
              <a:off x="4556125" y="3427039"/>
              <a:ext cx="360363" cy="1587"/>
            </a:xfrm>
            <a:prstGeom prst="straightConnector1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Arrow Connector 109"/>
            <p:cNvCxnSpPr>
              <a:cxnSpLocks noChangeShapeType="1"/>
              <a:stCxn id="115" idx="3"/>
              <a:endCxn id="99" idx="0"/>
            </p:cNvCxnSpPr>
            <p:nvPr/>
          </p:nvCxnSpPr>
          <p:spPr bwMode="auto">
            <a:xfrm flipH="1">
              <a:off x="8594725" y="2060201"/>
              <a:ext cx="377825" cy="5842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Rectangle 110"/>
            <p:cNvSpPr>
              <a:spLocks noChangeArrowheads="1"/>
            </p:cNvSpPr>
            <p:nvPr/>
          </p:nvSpPr>
          <p:spPr bwMode="auto">
            <a:xfrm>
              <a:off x="8401050" y="4857376"/>
              <a:ext cx="611188" cy="357188"/>
            </a:xfrm>
            <a:prstGeom prst="rect">
              <a:avLst/>
            </a:prstGeom>
            <a:solidFill>
              <a:srgbClr val="3366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Biochemistry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5" name="Straight Arrow Connector 111"/>
            <p:cNvCxnSpPr>
              <a:cxnSpLocks noChangeShapeType="1"/>
              <a:stCxn id="115" idx="1"/>
              <a:endCxn id="112" idx="0"/>
            </p:cNvCxnSpPr>
            <p:nvPr/>
          </p:nvCxnSpPr>
          <p:spPr bwMode="auto">
            <a:xfrm>
              <a:off x="6823075" y="2060201"/>
              <a:ext cx="238125" cy="588963"/>
            </a:xfrm>
            <a:prstGeom prst="straightConnector1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Arrow Connector 168"/>
            <p:cNvCxnSpPr>
              <a:cxnSpLocks noChangeShapeType="1"/>
              <a:stCxn id="121" idx="1"/>
            </p:cNvCxnSpPr>
            <p:nvPr/>
          </p:nvCxnSpPr>
          <p:spPr bwMode="auto">
            <a:xfrm>
              <a:off x="6423025" y="3287339"/>
              <a:ext cx="4763" cy="3252787"/>
            </a:xfrm>
            <a:prstGeom prst="straightConnector1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Straight Arrow Connector 102"/>
            <p:cNvCxnSpPr>
              <a:cxnSpLocks noChangeShapeType="1"/>
            </p:cNvCxnSpPr>
            <p:nvPr/>
          </p:nvCxnSpPr>
          <p:spPr bwMode="auto">
            <a:xfrm>
              <a:off x="7419975" y="5490789"/>
              <a:ext cx="9525" cy="105727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Straight Arrow Connector 118"/>
            <p:cNvCxnSpPr>
              <a:cxnSpLocks noChangeShapeType="1"/>
              <a:endCxn id="109" idx="3"/>
            </p:cNvCxnSpPr>
            <p:nvPr/>
          </p:nvCxnSpPr>
          <p:spPr bwMode="auto">
            <a:xfrm flipH="1">
              <a:off x="8431213" y="3266701"/>
              <a:ext cx="725487" cy="90011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Rectangle 131"/>
            <p:cNvSpPr>
              <a:spLocks noChangeArrowheads="1"/>
            </p:cNvSpPr>
            <p:nvPr/>
          </p:nvSpPr>
          <p:spPr bwMode="auto">
            <a:xfrm>
              <a:off x="7631113" y="3987426"/>
              <a:ext cx="787400" cy="357188"/>
            </a:xfrm>
            <a:prstGeom prst="rect">
              <a:avLst/>
            </a:prstGeom>
            <a:solidFill>
              <a:srgbClr val="3366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Serotyping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0" name="Straight Arrow Connector 138"/>
            <p:cNvCxnSpPr>
              <a:cxnSpLocks noChangeShapeType="1"/>
            </p:cNvCxnSpPr>
            <p:nvPr/>
          </p:nvCxnSpPr>
          <p:spPr bwMode="auto">
            <a:xfrm flipV="1">
              <a:off x="7419975" y="3074614"/>
              <a:ext cx="12700" cy="1911350"/>
            </a:xfrm>
            <a:prstGeom prst="straightConnector1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" name="TextBox 140"/>
            <p:cNvSpPr txBox="1">
              <a:spLocks noChangeArrowheads="1"/>
            </p:cNvSpPr>
            <p:nvPr/>
          </p:nvSpPr>
          <p:spPr bwMode="auto">
            <a:xfrm>
              <a:off x="7605723" y="1952251"/>
              <a:ext cx="487350" cy="2043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rtl="1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Yes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141"/>
            <p:cNvSpPr>
              <a:spLocks noChangeArrowheads="1"/>
            </p:cNvSpPr>
            <p:nvPr/>
          </p:nvSpPr>
          <p:spPr bwMode="auto">
            <a:xfrm>
              <a:off x="6388100" y="2661864"/>
              <a:ext cx="1346200" cy="357187"/>
            </a:xfrm>
            <a:prstGeom prst="rect">
              <a:avLst/>
            </a:prstGeom>
            <a:solidFill>
              <a:srgbClr val="3366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rtl="1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Phage-typing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" name="Straight Arrow Connector 142"/>
            <p:cNvCxnSpPr>
              <a:cxnSpLocks noChangeShapeType="1"/>
              <a:stCxn id="121" idx="3"/>
              <a:endCxn id="109" idx="0"/>
            </p:cNvCxnSpPr>
            <p:nvPr/>
          </p:nvCxnSpPr>
          <p:spPr bwMode="auto">
            <a:xfrm>
              <a:off x="7551738" y="3287339"/>
              <a:ext cx="473075" cy="6873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Arrow Connector 93"/>
            <p:cNvCxnSpPr>
              <a:cxnSpLocks noChangeShapeType="1"/>
            </p:cNvCxnSpPr>
            <p:nvPr/>
          </p:nvCxnSpPr>
          <p:spPr bwMode="auto">
            <a:xfrm>
              <a:off x="4638675" y="1279151"/>
              <a:ext cx="703263" cy="611188"/>
            </a:xfrm>
            <a:prstGeom prst="straightConnector1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Flowchart: Decision 169"/>
            <p:cNvSpPr>
              <a:spLocks noChangeArrowheads="1"/>
            </p:cNvSpPr>
            <p:nvPr/>
          </p:nvSpPr>
          <p:spPr bwMode="auto">
            <a:xfrm>
              <a:off x="6835775" y="1807789"/>
              <a:ext cx="2124075" cy="504825"/>
            </a:xfrm>
            <a:prstGeom prst="flowChartDecision">
              <a:avLst/>
            </a:prstGeom>
            <a:solidFill>
              <a:srgbClr val="3366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phagetypable?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lowchart: Decision 104"/>
            <p:cNvSpPr>
              <a:spLocks noChangeArrowheads="1"/>
            </p:cNvSpPr>
            <p:nvPr/>
          </p:nvSpPr>
          <p:spPr bwMode="auto">
            <a:xfrm>
              <a:off x="4638675" y="1026739"/>
              <a:ext cx="4367213" cy="504825"/>
            </a:xfrm>
            <a:prstGeom prst="flowChartDecision">
              <a:avLst/>
            </a:prstGeom>
            <a:solidFill>
              <a:srgbClr val="E46C0A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HG3 isolate?</a:t>
              </a:r>
              <a:endParaRPr lang="he-IL" altLang="en-US" sz="5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lowchart: Decision 169"/>
            <p:cNvSpPr>
              <a:spLocks noChangeArrowheads="1"/>
            </p:cNvSpPr>
            <p:nvPr/>
          </p:nvSpPr>
          <p:spPr bwMode="auto">
            <a:xfrm>
              <a:off x="4346575" y="2863476"/>
              <a:ext cx="1871663" cy="504825"/>
            </a:xfrm>
            <a:prstGeom prst="flowChartDecision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 dirty="0" err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phagetypable</a:t>
              </a:r>
              <a:r>
                <a:rPr lang="en-US" altLang="en-US" sz="5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he-IL" altLang="en-US" sz="5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122"/>
            <p:cNvSpPr txBox="1">
              <a:spLocks noChangeArrowheads="1"/>
            </p:cNvSpPr>
            <p:nvPr/>
          </p:nvSpPr>
          <p:spPr bwMode="auto">
            <a:xfrm>
              <a:off x="4670076" y="1888751"/>
              <a:ext cx="1297686" cy="204349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GB" altLang="en-US" sz="3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Rapid</a:t>
              </a:r>
              <a:r>
                <a:rPr lang="en-GB" altLang="en-US" sz="5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serology for HG3</a:t>
              </a:r>
            </a:p>
          </p:txBody>
        </p:sp>
        <p:cxnSp>
          <p:nvCxnSpPr>
            <p:cNvPr id="119" name="Straight Arrow Connector 101"/>
            <p:cNvCxnSpPr>
              <a:cxnSpLocks noChangeShapeType="1"/>
            </p:cNvCxnSpPr>
            <p:nvPr/>
          </p:nvCxnSpPr>
          <p:spPr bwMode="auto">
            <a:xfrm flipH="1">
              <a:off x="6245225" y="4212852"/>
              <a:ext cx="15876" cy="270562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138"/>
            <p:cNvCxnSpPr>
              <a:cxnSpLocks noChangeShapeType="1"/>
            </p:cNvCxnSpPr>
            <p:nvPr/>
          </p:nvCxnSpPr>
          <p:spPr bwMode="auto">
            <a:xfrm flipH="1" flipV="1">
              <a:off x="5048250" y="4058864"/>
              <a:ext cx="9525" cy="140811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Flowchart: Decision 116"/>
            <p:cNvSpPr>
              <a:spLocks noChangeArrowheads="1"/>
            </p:cNvSpPr>
            <p:nvPr/>
          </p:nvSpPr>
          <p:spPr bwMode="auto">
            <a:xfrm>
              <a:off x="6435725" y="3034926"/>
              <a:ext cx="1103313" cy="504825"/>
            </a:xfrm>
            <a:prstGeom prst="flowChartDecision">
              <a:avLst/>
            </a:prstGeom>
            <a:solidFill>
              <a:srgbClr val="3366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Type </a:t>
              </a:r>
              <a:r>
                <a:rPr lang="en-US" altLang="en-US" sz="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defined</a:t>
              </a:r>
              <a:endParaRPr lang="he-IL" altLang="en-US" sz="5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lowchart: Decision 116"/>
            <p:cNvSpPr>
              <a:spLocks noChangeArrowheads="1"/>
            </p:cNvSpPr>
            <p:nvPr/>
          </p:nvSpPr>
          <p:spPr bwMode="auto">
            <a:xfrm>
              <a:off x="4065588" y="3985839"/>
              <a:ext cx="1073150" cy="504825"/>
            </a:xfrm>
            <a:prstGeom prst="flowChartDecision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Type defined</a:t>
              </a:r>
              <a:endParaRPr lang="he-IL" altLang="en-US" sz="5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lowchart: Decision 169"/>
            <p:cNvSpPr>
              <a:spLocks noChangeArrowheads="1"/>
            </p:cNvSpPr>
            <p:nvPr/>
          </p:nvSpPr>
          <p:spPr bwMode="auto">
            <a:xfrm>
              <a:off x="6483350" y="4985964"/>
              <a:ext cx="1871663" cy="504825"/>
            </a:xfrm>
            <a:prstGeom prst="flowChartDecision">
              <a:avLst/>
            </a:prstGeom>
            <a:solidFill>
              <a:srgbClr val="3366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phagetypable?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Decision 104"/>
            <p:cNvSpPr>
              <a:spLocks noChangeArrowheads="1"/>
            </p:cNvSpPr>
            <p:nvPr/>
          </p:nvSpPr>
          <p:spPr bwMode="auto">
            <a:xfrm>
              <a:off x="4659313" y="2179264"/>
              <a:ext cx="1389062" cy="504825"/>
            </a:xfrm>
            <a:prstGeom prst="flowChartDecision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HG3 isolate?</a:t>
              </a:r>
              <a:endParaRPr lang="he-IL" altLang="en-US" sz="5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5" name="Straight Arrow Connector 106"/>
            <p:cNvCxnSpPr>
              <a:cxnSpLocks noChangeShapeType="1"/>
            </p:cNvCxnSpPr>
            <p:nvPr/>
          </p:nvCxnSpPr>
          <p:spPr bwMode="auto">
            <a:xfrm>
              <a:off x="7872413" y="4344614"/>
              <a:ext cx="11112" cy="76676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06"/>
            <p:cNvCxnSpPr>
              <a:cxnSpLocks noChangeShapeType="1"/>
            </p:cNvCxnSpPr>
            <p:nvPr/>
          </p:nvCxnSpPr>
          <p:spPr bwMode="auto">
            <a:xfrm rot="5400000">
              <a:off x="4627563" y="2746001"/>
              <a:ext cx="360362" cy="1588"/>
            </a:xfrm>
            <a:prstGeom prst="straightConnector1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Flowchart: Decision 169"/>
            <p:cNvSpPr>
              <a:spLocks noChangeArrowheads="1"/>
            </p:cNvSpPr>
            <p:nvPr/>
          </p:nvSpPr>
          <p:spPr bwMode="auto">
            <a:xfrm>
              <a:off x="4108450" y="5454276"/>
              <a:ext cx="1871663" cy="504825"/>
            </a:xfrm>
            <a:prstGeom prst="flowChartDecision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phagetypable?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lowchart: Decision 116"/>
            <p:cNvSpPr>
              <a:spLocks noChangeArrowheads="1"/>
            </p:cNvSpPr>
            <p:nvPr/>
          </p:nvSpPr>
          <p:spPr bwMode="auto">
            <a:xfrm>
              <a:off x="8094663" y="3028576"/>
              <a:ext cx="1039812" cy="504825"/>
            </a:xfrm>
            <a:prstGeom prst="flowChartDecision">
              <a:avLst/>
            </a:prstGeom>
            <a:solidFill>
              <a:srgbClr val="3366FF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Subs I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9" name="Straight Arrow Connector 142"/>
            <p:cNvCxnSpPr>
              <a:cxnSpLocks noChangeShapeType="1"/>
            </p:cNvCxnSpPr>
            <p:nvPr/>
          </p:nvCxnSpPr>
          <p:spPr bwMode="auto">
            <a:xfrm flipV="1">
              <a:off x="5148263" y="3823914"/>
              <a:ext cx="130175" cy="42227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Straight Arrow Connector 111"/>
            <p:cNvCxnSpPr>
              <a:cxnSpLocks noChangeShapeType="1"/>
            </p:cNvCxnSpPr>
            <p:nvPr/>
          </p:nvCxnSpPr>
          <p:spPr bwMode="auto">
            <a:xfrm flipH="1">
              <a:off x="8050213" y="3280989"/>
              <a:ext cx="44450" cy="696912"/>
            </a:xfrm>
            <a:prstGeom prst="straightConnector1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TextBox 61"/>
            <p:cNvSpPr txBox="1">
              <a:spLocks noChangeArrowheads="1"/>
            </p:cNvSpPr>
            <p:nvPr/>
          </p:nvSpPr>
          <p:spPr bwMode="auto">
            <a:xfrm>
              <a:off x="7808066" y="4531939"/>
              <a:ext cx="596158" cy="2043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 rtl="1" eaLnBrk="1" hangingPunct="1"/>
              <a:r>
                <a:rPr lang="en-GB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7-10d</a:t>
              </a:r>
            </a:p>
          </p:txBody>
        </p:sp>
        <p:sp>
          <p:nvSpPr>
            <p:cNvPr id="132" name="Text Box 166"/>
            <p:cNvSpPr txBox="1">
              <a:spLocks noChangeArrowheads="1"/>
            </p:cNvSpPr>
            <p:nvPr/>
          </p:nvSpPr>
          <p:spPr bwMode="auto">
            <a:xfrm>
              <a:off x="4076699" y="4801814"/>
              <a:ext cx="698500" cy="29723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GB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3-5 days</a:t>
              </a:r>
            </a:p>
          </p:txBody>
        </p:sp>
        <p:cxnSp>
          <p:nvCxnSpPr>
            <p:cNvPr id="133" name="Straight Arrow Connector 82"/>
            <p:cNvCxnSpPr>
              <a:cxnSpLocks noChangeShapeType="1"/>
              <a:endCxn id="104" idx="0"/>
            </p:cNvCxnSpPr>
            <p:nvPr/>
          </p:nvCxnSpPr>
          <p:spPr bwMode="auto">
            <a:xfrm>
              <a:off x="8418513" y="4157289"/>
              <a:ext cx="288925" cy="6873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Rectangle 110"/>
            <p:cNvSpPr>
              <a:spLocks noChangeArrowheads="1"/>
            </p:cNvSpPr>
            <p:nvPr/>
          </p:nvSpPr>
          <p:spPr bwMode="auto">
            <a:xfrm>
              <a:off x="5130800" y="4685926"/>
              <a:ext cx="611188" cy="357188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Biochemistry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lowchart: Decision 116"/>
            <p:cNvSpPr>
              <a:spLocks noChangeArrowheads="1"/>
            </p:cNvSpPr>
            <p:nvPr/>
          </p:nvSpPr>
          <p:spPr bwMode="auto">
            <a:xfrm>
              <a:off x="5197475" y="3984251"/>
              <a:ext cx="1073150" cy="504825"/>
            </a:xfrm>
            <a:prstGeom prst="flowChartDecision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/>
              <a:r>
                <a:rPr lang="en-US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Type defined</a:t>
              </a:r>
              <a:endParaRPr lang="he-IL" altLang="en-US" sz="50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6" name="Straight Arrow Connector 82"/>
            <p:cNvCxnSpPr>
              <a:cxnSpLocks noChangeShapeType="1"/>
            </p:cNvCxnSpPr>
            <p:nvPr/>
          </p:nvCxnSpPr>
          <p:spPr bwMode="auto">
            <a:xfrm>
              <a:off x="5397500" y="4317626"/>
              <a:ext cx="4763" cy="37465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Arrow Connector 82"/>
            <p:cNvCxnSpPr>
              <a:cxnSpLocks noChangeShapeType="1"/>
            </p:cNvCxnSpPr>
            <p:nvPr/>
          </p:nvCxnSpPr>
          <p:spPr bwMode="auto">
            <a:xfrm>
              <a:off x="5437188" y="5119314"/>
              <a:ext cx="0" cy="37782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8" name="Group 72"/>
            <p:cNvGrpSpPr>
              <a:grpSpLocks/>
            </p:cNvGrpSpPr>
            <p:nvPr/>
          </p:nvGrpSpPr>
          <p:grpSpPr bwMode="auto">
            <a:xfrm>
              <a:off x="63500" y="1017214"/>
              <a:ext cx="4044950" cy="5984833"/>
              <a:chOff x="63500" y="909638"/>
              <a:chExt cx="4044950" cy="5984833"/>
            </a:xfrm>
          </p:grpSpPr>
          <p:sp>
            <p:nvSpPr>
              <p:cNvPr id="139" name="Rectangle 33"/>
              <p:cNvSpPr>
                <a:spLocks noChangeArrowheads="1"/>
              </p:cNvSpPr>
              <p:nvPr/>
            </p:nvSpPr>
            <p:spPr bwMode="auto">
              <a:xfrm>
                <a:off x="812800" y="1190625"/>
                <a:ext cx="2143125" cy="287338"/>
              </a:xfrm>
              <a:prstGeom prst="rect">
                <a:avLst/>
              </a:prstGeom>
              <a:solidFill>
                <a:srgbClr val="E46C0A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rtl="1" eaLnBrk="1" hangingPunct="1"/>
                <a:r>
                  <a:rPr lang="en-US" altLang="en-US" sz="50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Definitive testing</a:t>
                </a:r>
                <a:endParaRPr lang="he-IL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>
                <a:off x="2638425" y="3573463"/>
                <a:ext cx="925513" cy="357187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rtl="1" eaLnBrk="1" hangingPunct="1"/>
                <a:r>
                  <a:rPr lang="en-US" altLang="en-US" sz="50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Serotyping</a:t>
                </a:r>
                <a:endParaRPr lang="he-IL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TextBox 59"/>
              <p:cNvSpPr txBox="1">
                <a:spLocks noChangeArrowheads="1"/>
              </p:cNvSpPr>
              <p:nvPr/>
            </p:nvSpPr>
            <p:spPr bwMode="auto">
              <a:xfrm>
                <a:off x="2987023" y="1215665"/>
                <a:ext cx="447262" cy="20434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/>
                <a:r>
                  <a:rPr lang="en-GB" altLang="en-US" sz="5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1d</a:t>
                </a:r>
              </a:p>
            </p:txBody>
          </p:sp>
          <p:sp>
            <p:nvSpPr>
              <p:cNvPr id="142" name="TextBox 61"/>
              <p:cNvSpPr txBox="1">
                <a:spLocks noChangeArrowheads="1"/>
              </p:cNvSpPr>
              <p:nvPr/>
            </p:nvSpPr>
            <p:spPr bwMode="auto">
              <a:xfrm>
                <a:off x="2978890" y="5032374"/>
                <a:ext cx="596158" cy="20434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/>
                <a:r>
                  <a:rPr lang="en-GB" altLang="en-US" sz="50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7-10d</a:t>
                </a:r>
              </a:p>
            </p:txBody>
          </p:sp>
          <p:cxnSp>
            <p:nvCxnSpPr>
              <p:cNvPr id="143" name="Straight Arrow Connector 72"/>
              <p:cNvCxnSpPr>
                <a:cxnSpLocks noChangeShapeType="1"/>
                <a:stCxn id="147" idx="3"/>
              </p:cNvCxnSpPr>
              <p:nvPr/>
            </p:nvCxnSpPr>
            <p:spPr bwMode="auto">
              <a:xfrm flipH="1">
                <a:off x="2511425" y="1749425"/>
                <a:ext cx="1193800" cy="773113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Straight Arrow Connector 77"/>
              <p:cNvCxnSpPr>
                <a:cxnSpLocks noChangeShapeType="1"/>
              </p:cNvCxnSpPr>
              <p:nvPr/>
            </p:nvCxnSpPr>
            <p:spPr bwMode="auto">
              <a:xfrm flipH="1">
                <a:off x="3009596" y="3933825"/>
                <a:ext cx="62219" cy="292277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5" name="Rectangle 81"/>
              <p:cNvSpPr>
                <a:spLocks noChangeArrowheads="1"/>
              </p:cNvSpPr>
              <p:nvPr/>
            </p:nvSpPr>
            <p:spPr bwMode="auto">
              <a:xfrm>
                <a:off x="1584325" y="3586163"/>
                <a:ext cx="920750" cy="357187"/>
              </a:xfrm>
              <a:prstGeom prst="rect">
                <a:avLst/>
              </a:prstGeom>
              <a:solidFill>
                <a:srgbClr val="3366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rtl="1" eaLnBrk="1" hangingPunct="1"/>
                <a:r>
                  <a:rPr lang="en-US" altLang="en-US" sz="50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Phage-typing</a:t>
                </a:r>
                <a:endParaRPr lang="he-IL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6" name="Straight Arrow Connector 84"/>
              <p:cNvCxnSpPr>
                <a:cxnSpLocks noChangeShapeType="1"/>
              </p:cNvCxnSpPr>
              <p:nvPr/>
            </p:nvCxnSpPr>
            <p:spPr bwMode="auto">
              <a:xfrm>
                <a:off x="2038350" y="3973515"/>
                <a:ext cx="6350" cy="2920956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7" name="Flowchart: Decision 104"/>
              <p:cNvSpPr>
                <a:spLocks noChangeArrowheads="1"/>
              </p:cNvSpPr>
              <p:nvPr/>
            </p:nvSpPr>
            <p:spPr bwMode="auto">
              <a:xfrm>
                <a:off x="77788" y="1497013"/>
                <a:ext cx="3613150" cy="504825"/>
              </a:xfrm>
              <a:prstGeom prst="flowChartDecision">
                <a:avLst/>
              </a:prstGeom>
              <a:solidFill>
                <a:srgbClr val="E46C0A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eaLnBrk="1" hangingPunct="1"/>
                <a:r>
                  <a:rPr lang="en-US" altLang="en-US" sz="50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HG3 isolate?</a:t>
                </a:r>
                <a:endParaRPr lang="he-IL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8" name="Straight Arrow Connector 109"/>
              <p:cNvCxnSpPr/>
              <p:nvPr/>
            </p:nvCxnSpPr>
            <p:spPr>
              <a:xfrm rot="5400000">
                <a:off x="1682750" y="1052513"/>
                <a:ext cx="287337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 Box 147"/>
              <p:cNvSpPr txBox="1">
                <a:spLocks noChangeArrowheads="1"/>
              </p:cNvSpPr>
              <p:nvPr/>
            </p:nvSpPr>
            <p:spPr bwMode="auto">
              <a:xfrm>
                <a:off x="2046288" y="5032374"/>
                <a:ext cx="698500" cy="29723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eaLnBrk="1" hangingPunct="1"/>
                <a:r>
                  <a:rPr lang="en-GB" altLang="en-US" sz="50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3-5 days</a:t>
                </a:r>
              </a:p>
            </p:txBody>
          </p:sp>
          <p:sp>
            <p:nvSpPr>
              <p:cNvPr id="150" name="Flowchart: Decision 169"/>
              <p:cNvSpPr>
                <a:spLocks noChangeArrowheads="1"/>
              </p:cNvSpPr>
              <p:nvPr/>
            </p:nvSpPr>
            <p:spPr bwMode="auto">
              <a:xfrm>
                <a:off x="1447800" y="2532063"/>
                <a:ext cx="2124075" cy="504825"/>
              </a:xfrm>
              <a:prstGeom prst="flowChartDecision">
                <a:avLst/>
              </a:prstGeom>
              <a:solidFill>
                <a:srgbClr val="3366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eaLnBrk="1" hangingPunct="1"/>
                <a:r>
                  <a:rPr lang="en-US" altLang="en-US" sz="50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phagetypable?</a:t>
                </a:r>
                <a:endParaRPr lang="he-IL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1" name="Straight Arrow Connector 111"/>
              <p:cNvCxnSpPr>
                <a:cxnSpLocks noChangeShapeType="1"/>
              </p:cNvCxnSpPr>
              <p:nvPr/>
            </p:nvCxnSpPr>
            <p:spPr bwMode="auto">
              <a:xfrm>
                <a:off x="1452563" y="2782888"/>
                <a:ext cx="592137" cy="788987"/>
              </a:xfrm>
              <a:prstGeom prst="straightConnector1">
                <a:avLst/>
              </a:prstGeom>
              <a:noFill/>
              <a:ln w="28575" algn="ctr">
                <a:solidFill>
                  <a:srgbClr val="00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2" name="Straight Arrow Connector 109"/>
              <p:cNvCxnSpPr>
                <a:cxnSpLocks noChangeShapeType="1"/>
              </p:cNvCxnSpPr>
              <p:nvPr/>
            </p:nvCxnSpPr>
            <p:spPr bwMode="auto">
              <a:xfrm flipH="1">
                <a:off x="3101975" y="2784475"/>
                <a:ext cx="484188" cy="7747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3" name="Rectangle 40"/>
              <p:cNvSpPr>
                <a:spLocks noChangeArrowheads="1"/>
              </p:cNvSpPr>
              <p:nvPr/>
            </p:nvSpPr>
            <p:spPr bwMode="auto">
              <a:xfrm>
                <a:off x="222250" y="2463800"/>
                <a:ext cx="936625" cy="720725"/>
              </a:xfrm>
              <a:prstGeom prst="rect">
                <a:avLst/>
              </a:prstGeom>
              <a:solidFill>
                <a:srgbClr val="FFFF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rtl="1" eaLnBrk="1" hangingPunct="1"/>
                <a:r>
                  <a:rPr lang="en-US" altLang="en-US" sz="5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HG3  with serotype</a:t>
                </a:r>
                <a:endParaRPr lang="he-IL" altLang="en-US" sz="5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Rectangle 50"/>
              <p:cNvSpPr>
                <a:spLocks noChangeArrowheads="1"/>
              </p:cNvSpPr>
              <p:nvPr/>
            </p:nvSpPr>
            <p:spPr bwMode="auto">
              <a:xfrm>
                <a:off x="241300" y="3579813"/>
                <a:ext cx="920750" cy="357187"/>
              </a:xfrm>
              <a:prstGeom prst="rect">
                <a:avLst/>
              </a:prstGeom>
              <a:solidFill>
                <a:srgbClr val="FFFF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rtl="1" eaLnBrk="1" hangingPunct="1"/>
                <a:r>
                  <a:rPr lang="en-US" altLang="en-US" sz="50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Phage-typing or biotyping</a:t>
                </a:r>
                <a:endParaRPr lang="he-IL" altLang="en-US" sz="50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TextBox 60"/>
              <p:cNvSpPr txBox="1">
                <a:spLocks noChangeArrowheads="1"/>
              </p:cNvSpPr>
              <p:nvPr/>
            </p:nvSpPr>
            <p:spPr bwMode="auto">
              <a:xfrm>
                <a:off x="602076" y="5032374"/>
                <a:ext cx="447262" cy="20434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1219170" rtl="1" eaLnBrk="1" hangingPunct="1"/>
                <a:r>
                  <a:rPr lang="en-GB" altLang="en-US" sz="50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3d</a:t>
                </a:r>
              </a:p>
            </p:txBody>
          </p:sp>
          <p:cxnSp>
            <p:nvCxnSpPr>
              <p:cNvPr id="156" name="Straight Arrow Connector 70"/>
              <p:cNvCxnSpPr>
                <a:cxnSpLocks noChangeShapeType="1"/>
                <a:stCxn id="147" idx="1"/>
                <a:endCxn id="153" idx="0"/>
              </p:cNvCxnSpPr>
              <p:nvPr/>
            </p:nvCxnSpPr>
            <p:spPr bwMode="auto">
              <a:xfrm>
                <a:off x="63500" y="1749425"/>
                <a:ext cx="627063" cy="700088"/>
              </a:xfrm>
              <a:prstGeom prst="straightConnector1">
                <a:avLst/>
              </a:prstGeom>
              <a:noFill/>
              <a:ln w="28575" algn="ctr">
                <a:solidFill>
                  <a:srgbClr val="00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" name="Straight Arrow Connector 79"/>
              <p:cNvCxnSpPr>
                <a:cxnSpLocks noChangeShapeType="1"/>
                <a:stCxn id="153" idx="2"/>
                <a:endCxn id="154" idx="0"/>
              </p:cNvCxnSpPr>
              <p:nvPr/>
            </p:nvCxnSpPr>
            <p:spPr bwMode="auto">
              <a:xfrm>
                <a:off x="690563" y="3198813"/>
                <a:ext cx="11112" cy="366712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Straight Arrow Connector 83"/>
              <p:cNvCxnSpPr>
                <a:cxnSpLocks noChangeShapeType="1"/>
                <a:stCxn id="154" idx="2"/>
              </p:cNvCxnSpPr>
              <p:nvPr/>
            </p:nvCxnSpPr>
            <p:spPr bwMode="auto">
              <a:xfrm flipH="1">
                <a:off x="690562" y="3937000"/>
                <a:ext cx="11112" cy="2919595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Straight Arrow Connector 109"/>
              <p:cNvCxnSpPr>
                <a:cxnSpLocks noChangeShapeType="1"/>
              </p:cNvCxnSpPr>
              <p:nvPr/>
            </p:nvCxnSpPr>
            <p:spPr bwMode="auto">
              <a:xfrm>
                <a:off x="4065587" y="4168775"/>
                <a:ext cx="42863" cy="2687819"/>
              </a:xfrm>
              <a:prstGeom prst="straightConnector1">
                <a:avLst/>
              </a:prstGeom>
              <a:noFill/>
              <a:ln w="38100" algn="ctr">
                <a:solidFill>
                  <a:srgbClr val="00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5" name="Group 24"/>
          <p:cNvGrpSpPr/>
          <p:nvPr/>
        </p:nvGrpSpPr>
        <p:grpSpPr>
          <a:xfrm>
            <a:off x="8370859" y="1235674"/>
            <a:ext cx="2018116" cy="5165127"/>
            <a:chOff x="6844853" y="1038697"/>
            <a:chExt cx="2127697" cy="5308315"/>
          </a:xfrm>
        </p:grpSpPr>
        <p:cxnSp>
          <p:nvCxnSpPr>
            <p:cNvPr id="80" name="Straight Arrow Connector 109"/>
            <p:cNvCxnSpPr>
              <a:stCxn id="88" idx="2"/>
            </p:cNvCxnSpPr>
            <p:nvPr/>
          </p:nvCxnSpPr>
          <p:spPr bwMode="auto">
            <a:xfrm flipH="1">
              <a:off x="7018129" y="3938729"/>
              <a:ext cx="888762" cy="11337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109"/>
            <p:cNvCxnSpPr>
              <a:stCxn id="89" idx="2"/>
            </p:cNvCxnSpPr>
            <p:nvPr/>
          </p:nvCxnSpPr>
          <p:spPr bwMode="auto">
            <a:xfrm flipH="1">
              <a:off x="7900522" y="2413291"/>
              <a:ext cx="7257" cy="8499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72"/>
            <p:cNvGrpSpPr>
              <a:grpSpLocks/>
            </p:cNvGrpSpPr>
            <p:nvPr/>
          </p:nvGrpSpPr>
          <p:grpSpPr bwMode="auto">
            <a:xfrm>
              <a:off x="6844853" y="1038697"/>
              <a:ext cx="2124075" cy="2900032"/>
              <a:chOff x="722312" y="909638"/>
              <a:chExt cx="2124075" cy="2166937"/>
            </a:xfrm>
          </p:grpSpPr>
          <p:cxnSp>
            <p:nvCxnSpPr>
              <p:cNvPr id="87" name="Straight Arrow Connector 109"/>
              <p:cNvCxnSpPr/>
              <p:nvPr/>
            </p:nvCxnSpPr>
            <p:spPr>
              <a:xfrm rot="5400000">
                <a:off x="1682750" y="1052513"/>
                <a:ext cx="287337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lowchart: Decision 169"/>
              <p:cNvSpPr>
                <a:spLocks noChangeArrowheads="1"/>
              </p:cNvSpPr>
              <p:nvPr/>
            </p:nvSpPr>
            <p:spPr bwMode="auto">
              <a:xfrm>
                <a:off x="722312" y="2571750"/>
                <a:ext cx="2124075" cy="504825"/>
              </a:xfrm>
              <a:prstGeom prst="flowChartDecision">
                <a:avLst/>
              </a:prstGeom>
              <a:solidFill>
                <a:srgbClr val="3366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eaLnBrk="1" hangingPunct="1"/>
                <a:r>
                  <a:rPr lang="en-US" altLang="en-US" sz="10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MLST profile known?</a:t>
                </a:r>
                <a:endParaRPr lang="he-IL" altLang="en-US" sz="1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40"/>
              <p:cNvSpPr>
                <a:spLocks noChangeArrowheads="1"/>
              </p:cNvSpPr>
              <p:nvPr/>
            </p:nvSpPr>
            <p:spPr bwMode="auto">
              <a:xfrm>
                <a:off x="1316925" y="1216025"/>
                <a:ext cx="936625" cy="720725"/>
              </a:xfrm>
              <a:prstGeom prst="rect">
                <a:avLst/>
              </a:prstGeom>
              <a:solidFill>
                <a:srgbClr val="FFFF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1219170" rtl="1" eaLnBrk="1" hangingPunct="1"/>
                <a:r>
                  <a:rPr lang="en-US" altLang="en-US" sz="10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DNA extraction in CL3</a:t>
                </a:r>
                <a:endParaRPr lang="he-IL" altLang="en-US" sz="1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9" name="Straight Arrow Connector 18"/>
            <p:cNvCxnSpPr>
              <a:stCxn id="88" idx="3"/>
            </p:cNvCxnSpPr>
            <p:nvPr/>
          </p:nvCxnSpPr>
          <p:spPr>
            <a:xfrm>
              <a:off x="8968928" y="3600923"/>
              <a:ext cx="3622" cy="27460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88" idx="1"/>
          </p:cNvCxnSpPr>
          <p:nvPr/>
        </p:nvCxnSpPr>
        <p:spPr>
          <a:xfrm flipH="1" flipV="1">
            <a:off x="7251086" y="3630830"/>
            <a:ext cx="1119775" cy="979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11"/>
          <p:cNvCxnSpPr>
            <a:cxnSpLocks noChangeShapeType="1"/>
          </p:cNvCxnSpPr>
          <p:nvPr/>
        </p:nvCxnSpPr>
        <p:spPr bwMode="auto">
          <a:xfrm flipH="1">
            <a:off x="8846457" y="5947033"/>
            <a:ext cx="5928" cy="485145"/>
          </a:xfrm>
          <a:prstGeom prst="straightConnector1">
            <a:avLst/>
          </a:prstGeom>
          <a:noFill/>
          <a:ln w="38100" algn="ctr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Arrow Connector 109"/>
          <p:cNvCxnSpPr/>
          <p:nvPr/>
        </p:nvCxnSpPr>
        <p:spPr bwMode="auto">
          <a:xfrm flipH="1">
            <a:off x="8261281" y="1226527"/>
            <a:ext cx="1961" cy="39291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166"/>
          <p:cNvSpPr>
            <a:spLocks noChangeArrowheads="1"/>
          </p:cNvSpPr>
          <p:nvPr/>
        </p:nvSpPr>
        <p:spPr bwMode="auto">
          <a:xfrm>
            <a:off x="1747839" y="6362903"/>
            <a:ext cx="87487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altLang="en-US" sz="2400" dirty="0">
                <a:solidFill>
                  <a:prstClr val="black"/>
                </a:solidFill>
                <a:latin typeface="Calibri"/>
              </a:rPr>
              <a:t>Reporting of serovar; ST; SNP address (core genome) </a:t>
            </a:r>
            <a:endParaRPr lang="he-IL" alt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5" name="TextBox 11274"/>
          <p:cNvSpPr txBox="1"/>
          <p:nvPr/>
        </p:nvSpPr>
        <p:spPr>
          <a:xfrm>
            <a:off x="7085105" y="3226883"/>
            <a:ext cx="111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GB" dirty="0">
                <a:solidFill>
                  <a:prstClr val="black"/>
                </a:solidFill>
                <a:latin typeface="Calibri"/>
              </a:rPr>
              <a:t>New ones</a:t>
            </a:r>
          </a:p>
        </p:txBody>
      </p:sp>
      <p:sp>
        <p:nvSpPr>
          <p:cNvPr id="90" name="Rectangle 73">
            <a:extLst>
              <a:ext uri="{FF2B5EF4-FFF2-40B4-BE49-F238E27FC236}">
                <a16:creationId xmlns:a16="http://schemas.microsoft.com/office/drawing/2014/main" id="{CE87108F-240A-4FAA-B235-C3A7F0566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588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GB" altLang="en-US" sz="4400" dirty="0">
                <a:latin typeface="+mj-lt"/>
                <a:ea typeface="+mj-ea"/>
                <a:cs typeface="+mj-cs"/>
              </a:rPr>
              <a:t>Sequence typing with whole genomes</a:t>
            </a:r>
          </a:p>
        </p:txBody>
      </p:sp>
    </p:spTree>
    <p:extLst>
      <p:ext uri="{BB962C8B-B14F-4D97-AF65-F5344CB8AC3E}">
        <p14:creationId xmlns:p14="http://schemas.microsoft.com/office/powerpoint/2010/main" val="27239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</TotalTime>
  <Words>1558</Words>
  <Application>Microsoft Office PowerPoint</Application>
  <PresentationFormat>Widescreen</PresentationFormat>
  <Paragraphs>368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</vt:lpstr>
      <vt:lpstr>Arial Black</vt:lpstr>
      <vt:lpstr>Calibri</vt:lpstr>
      <vt:lpstr>Calibri Light</vt:lpstr>
      <vt:lpstr>Liberation Serif</vt:lpstr>
      <vt:lpstr>NexusSans</vt:lpstr>
      <vt:lpstr>NexusSerif</vt:lpstr>
      <vt:lpstr>Symbol</vt:lpstr>
      <vt:lpstr>Verdana</vt:lpstr>
      <vt:lpstr>Office Theme</vt:lpstr>
      <vt:lpstr>Young Microbiologists Need Models, Not Critics</vt:lpstr>
      <vt:lpstr>Ongoing Projects at Quadram</vt:lpstr>
      <vt:lpstr>Campylobacter jejuni M1 can metabolise several BioLog substrates as single carbon/ energy source</vt:lpstr>
      <vt:lpstr>Metabolic Models for Campylobacter </vt:lpstr>
      <vt:lpstr>New ways to speciate bacteria -  linking anaerobes to cancer</vt:lpstr>
      <vt:lpstr>New ways to speciate bacteria – Staphylococci </vt:lpstr>
      <vt:lpstr>Once biologically relevant sub-groups are defined  comparative genomics becomes much easier</vt:lpstr>
      <vt:lpstr>A hundred years of “culture” Salmonella </vt:lpstr>
      <vt:lpstr>PowerPoint Presentation</vt:lpstr>
      <vt:lpstr>Biologically relevant sub-groups - again</vt:lpstr>
      <vt:lpstr>Bacterial diversity is generated in many ways </vt:lpstr>
      <vt:lpstr>Quantitative transposon insertion data  defines competitive survival </vt:lpstr>
      <vt:lpstr>REFRESH – E.U. project to develop bacterial strains for the “valorisation” of food waste</vt:lpstr>
      <vt:lpstr>What use metabolic modelling in microbiology?   My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Metabolic modelling for Campylobacter</dc:title>
  <dc:creator>John Wain (QIB)</dc:creator>
  <cp:lastModifiedBy>John Wain (QIB)</cp:lastModifiedBy>
  <cp:revision>9</cp:revision>
  <dcterms:created xsi:type="dcterms:W3CDTF">2022-04-26T12:07:58Z</dcterms:created>
  <dcterms:modified xsi:type="dcterms:W3CDTF">2022-05-03T10:12:41Z</dcterms:modified>
</cp:coreProperties>
</file>